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3" r:id="rId3"/>
    <p:sldId id="274" r:id="rId4"/>
    <p:sldId id="275" r:id="rId5"/>
    <p:sldId id="276" r:id="rId6"/>
    <p:sldId id="277" r:id="rId7"/>
    <p:sldId id="278" r:id="rId8"/>
    <p:sldId id="257" r:id="rId9"/>
    <p:sldId id="279"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29819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04443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421716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C9D95-E251-46B9-AF92-54D4AE689F2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125548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8C9D95-E251-46B9-AF92-54D4AE689F2A}"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20431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8C9D95-E251-46B9-AF92-54D4AE689F2A}"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2839196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8C9D95-E251-46B9-AF92-54D4AE689F2A}"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73373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8C9D95-E251-46B9-AF92-54D4AE689F2A}"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397799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C9D95-E251-46B9-AF92-54D4AE689F2A}"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81928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47057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C9D95-E251-46B9-AF92-54D4AE689F2A}"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38A6C-F4DF-405A-B0B6-F038C7BD0421}" type="slidenum">
              <a:rPr lang="en-US" smtClean="0"/>
              <a:t>‹#›</a:t>
            </a:fld>
            <a:endParaRPr lang="en-US"/>
          </a:p>
        </p:txBody>
      </p:sp>
    </p:spTree>
    <p:extLst>
      <p:ext uri="{BB962C8B-B14F-4D97-AF65-F5344CB8AC3E}">
        <p14:creationId xmlns:p14="http://schemas.microsoft.com/office/powerpoint/2010/main" val="136470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98C9D95-E251-46B9-AF92-54D4AE689F2A}" type="datetimeFigureOut">
              <a:rPr lang="en-US" smtClean="0"/>
              <a:t>11/23/2022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5838A6C-F4DF-405A-B0B6-F038C7BD0421}" type="slidenum">
              <a:rPr lang="en-US" smtClean="0"/>
              <a:t>‹#›</a:t>
            </a:fld>
            <a:endParaRPr lang="en-US"/>
          </a:p>
        </p:txBody>
      </p:sp>
    </p:spTree>
    <p:extLst>
      <p:ext uri="{BB962C8B-B14F-4D97-AF65-F5344CB8AC3E}">
        <p14:creationId xmlns:p14="http://schemas.microsoft.com/office/powerpoint/2010/main" val="3443554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11" name="Rectangle 10"/>
          <p:cNvSpPr/>
          <p:nvPr/>
        </p:nvSpPr>
        <p:spPr>
          <a:xfrm>
            <a:off x="1137982" y="590550"/>
            <a:ext cx="6329618" cy="707886"/>
          </a:xfrm>
          <a:prstGeom prst="rect">
            <a:avLst/>
          </a:prstGeom>
          <a:noFill/>
        </p:spPr>
        <p:txBody>
          <a:bodyPr wrap="none" lIns="91440" tIns="45720" rIns="91440" bIns="45720">
            <a:spAutoFit/>
            <a:scene3d>
              <a:camera prst="orthographicFront"/>
              <a:lightRig rig="glow" dir="tl">
                <a:rot lat="0" lon="0" rev="5400000"/>
              </a:lightRig>
            </a:scene3d>
            <a:sp3d contourW="12700">
              <a:bevelT w="44450" h="25400"/>
              <a:contourClr>
                <a:schemeClr val="accent6">
                  <a:shade val="73000"/>
                </a:schemeClr>
              </a:contourClr>
            </a:sp3d>
          </a:bodyPr>
          <a:lstStyle/>
          <a:p>
            <a:pPr algn="ctr"/>
            <a:r>
              <a:rPr lang="en-US" sz="4000" cap="none" spc="0" smtClean="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NHIỆT LIỆT </a:t>
            </a:r>
            <a:r>
              <a:rPr lang="en-US" sz="4000" cap="none" spc="0" smtClean="0">
                <a:ln w="11430">
                  <a:solidFill>
                    <a:srgbClr val="FFC000"/>
                  </a:solidFill>
                </a:ln>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CHÀO</a:t>
            </a:r>
            <a:r>
              <a:rPr lang="en-US" sz="4000" cap="none" spc="0" smtClean="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rPr>
              <a:t> MỪNG</a:t>
            </a:r>
            <a:endParaRPr lang="en-US" sz="4000" cap="none" spc="0">
              <a:ln w="11430"/>
              <a:solidFill>
                <a:srgbClr val="FF9900"/>
              </a:solidFill>
              <a:effectLst>
                <a:glow rad="101600">
                  <a:schemeClr val="accent3">
                    <a:satMod val="175000"/>
                    <a:alpha val="40000"/>
                  </a:schemeClr>
                </a:glow>
                <a:outerShdw blurRad="60007" dist="310007" dir="7680000" sy="30000" kx="1300200" algn="ctr" rotWithShape="0">
                  <a:prstClr val="black">
                    <a:alpha val="32000"/>
                  </a:prstClr>
                </a:outerShdw>
              </a:effectLst>
              <a:latin typeface="Arial" pitchFamily="34" charset="0"/>
              <a:cs typeface="Arial" pitchFamily="34" charset="0"/>
            </a:endParaRPr>
          </a:p>
        </p:txBody>
      </p:sp>
      <p:sp>
        <p:nvSpPr>
          <p:cNvPr id="12" name="WordArt 2"/>
          <p:cNvSpPr>
            <a:spLocks noChangeArrowheads="1" noChangeShapeType="1" noTextEdit="1"/>
          </p:cNvSpPr>
          <p:nvPr/>
        </p:nvSpPr>
        <p:spPr bwMode="auto">
          <a:xfrm>
            <a:off x="1066800" y="1352550"/>
            <a:ext cx="6400800" cy="781050"/>
          </a:xfrm>
          <a:prstGeom prst="rect">
            <a:avLst/>
          </a:prstGeom>
        </p:spPr>
        <p:txBody>
          <a:bodyPr wrap="none" fromWordArt="1">
            <a:prstTxWarp prst="textPlain">
              <a:avLst>
                <a:gd name="adj" fmla="val 50000"/>
              </a:avLst>
            </a:prstTxWarp>
            <a:scene3d>
              <a:camera prst="orthographicFront"/>
              <a:lightRig rig="glow" dir="tl">
                <a:rot lat="0" lon="0" rev="5400000"/>
              </a:lightRig>
            </a:scene3d>
            <a:sp3d contourW="12700">
              <a:bevelT w="25400" h="25400"/>
              <a:contourClr>
                <a:schemeClr val="accent6">
                  <a:shade val="73000"/>
                </a:schemeClr>
              </a:contourClr>
            </a:sp3d>
          </a:bodyPr>
          <a:lstStyle/>
          <a:p>
            <a:pPr algn="ctr"/>
            <a:r>
              <a:rPr lang="vi-VN" sz="2400" b="1" kern="1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vi-VN" sz="2400" b="1" kern="1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CÁC THẦY CÔ VỀ DỰ HỘI THI GIÁO VIÊN CHỦ NHIỆM GIỎI</a:t>
            </a:r>
            <a:endParaRPr lang="vi-VN" sz="2400" b="1" kern="1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3" name="WordArt 4"/>
          <p:cNvSpPr>
            <a:spLocks noChangeArrowheads="1" noChangeShapeType="1" noTextEdit="1"/>
          </p:cNvSpPr>
          <p:nvPr/>
        </p:nvSpPr>
        <p:spPr bwMode="auto">
          <a:xfrm>
            <a:off x="2514600" y="2343150"/>
            <a:ext cx="3886200" cy="609600"/>
          </a:xfrm>
          <a:prstGeom prst="rect">
            <a:avLst/>
          </a:prstGeom>
        </p:spPr>
        <p:txBody>
          <a:bodyPr wrap="none" fromWordArt="1">
            <a:prstTxWarp prst="textPlain">
              <a:avLst>
                <a:gd name="adj" fmla="val 50000"/>
              </a:avLst>
            </a:prstTxWarp>
          </a:bodyPr>
          <a:lstStyle/>
          <a:p>
            <a:pPr algn="ctr"/>
            <a:r>
              <a:rPr lang="en-US" sz="2000" b="1" kern="1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TIẾT SINH HOẠT LỚP 6</a:t>
            </a:r>
            <a:endParaRPr lang="vi-VN" sz="2000" b="1" kern="10"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Rectangle 13"/>
          <p:cNvSpPr>
            <a:spLocks noChangeArrowheads="1"/>
          </p:cNvSpPr>
          <p:nvPr/>
        </p:nvSpPr>
        <p:spPr bwMode="auto">
          <a:xfrm>
            <a:off x="2971799" y="3409950"/>
            <a:ext cx="472440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pPr>
            <a:r>
              <a:rPr lang="en-US" sz="2800" b="0">
                <a:solidFill>
                  <a:srgbClr val="FF0000"/>
                </a:solidFill>
              </a:rPr>
              <a:t>Giáo viên : </a:t>
            </a:r>
            <a:r>
              <a:rPr lang="en-US" sz="2800" b="0" smtClean="0">
                <a:solidFill>
                  <a:srgbClr val="FF0000"/>
                </a:solidFill>
              </a:rPr>
              <a:t>Phạm Thị Hoa</a:t>
            </a:r>
          </a:p>
          <a:p>
            <a:pPr marL="342900" indent="-342900" algn="ctr">
              <a:spcBef>
                <a:spcPct val="20000"/>
              </a:spcBef>
            </a:pPr>
            <a:r>
              <a:rPr lang="en-US" sz="1600" smtClean="0">
                <a:solidFill>
                  <a:srgbClr val="FF0000"/>
                </a:solidFill>
              </a:rPr>
              <a:t>Đơn </a:t>
            </a:r>
            <a:r>
              <a:rPr lang="en-US" sz="1600">
                <a:solidFill>
                  <a:srgbClr val="FF0000"/>
                </a:solidFill>
              </a:rPr>
              <a:t>vị: </a:t>
            </a:r>
            <a:r>
              <a:rPr lang="en-US" sz="1600" smtClean="0">
                <a:solidFill>
                  <a:srgbClr val="FF0000"/>
                </a:solidFill>
              </a:rPr>
              <a:t>Trường THCS </a:t>
            </a:r>
            <a:r>
              <a:rPr lang="en-US" sz="1600" smtClean="0">
                <a:solidFill>
                  <a:srgbClr val="FF0000"/>
                </a:solidFill>
              </a:rPr>
              <a:t>Phong Huy Lĩnh</a:t>
            </a:r>
            <a:endParaRPr lang="en-US" sz="1600">
              <a:solidFill>
                <a:srgbClr val="FF0000"/>
              </a:solidFill>
            </a:endParaRPr>
          </a:p>
          <a:p>
            <a:pPr marL="342900" indent="-342900" algn="ctr">
              <a:spcBef>
                <a:spcPct val="20000"/>
              </a:spcBef>
            </a:pPr>
            <a:r>
              <a:rPr lang="en-US" smtClean="0">
                <a:solidFill>
                  <a:srgbClr val="0000FF"/>
                </a:solidFill>
                <a:latin typeface="Times New Roman" pitchFamily="18" charset="0"/>
                <a:ea typeface="Tahoma" pitchFamily="34" charset="0"/>
                <a:cs typeface="Times New Roman" pitchFamily="18" charset="0"/>
              </a:rPr>
              <a:t>Năm học</a:t>
            </a:r>
            <a:r>
              <a:rPr lang="en-US" smtClean="0">
                <a:solidFill>
                  <a:srgbClr val="0000FF"/>
                </a:solidFill>
                <a:latin typeface="Times New Roman" pitchFamily="18" charset="0"/>
                <a:cs typeface="Times New Roman" pitchFamily="18" charset="0"/>
              </a:rPr>
              <a:t>: </a:t>
            </a:r>
            <a:r>
              <a:rPr lang="en-US" smtClean="0">
                <a:solidFill>
                  <a:srgbClr val="0000FF"/>
                </a:solidFill>
                <a:latin typeface="Times New Roman" pitchFamily="18" charset="0"/>
                <a:cs typeface="Times New Roman" pitchFamily="18" charset="0"/>
              </a:rPr>
              <a:t>2021-2022</a:t>
            </a:r>
            <a:endParaRPr lang="en-US">
              <a:solidFill>
                <a:srgbClr val="0000FF"/>
              </a:solidFill>
              <a:latin typeface="Times New Roman" pitchFamily="18" charset="0"/>
              <a:cs typeface="Times New Roman" pitchFamily="18" charset="0"/>
            </a:endParaRPr>
          </a:p>
          <a:p>
            <a:pPr marL="342900" indent="-342900" algn="ctr">
              <a:spcBef>
                <a:spcPct val="20000"/>
              </a:spcBef>
            </a:pPr>
            <a:endParaRPr lang="en-US" sz="3200">
              <a:solidFill>
                <a:srgbClr val="0000FF"/>
              </a:solidFill>
              <a:latin typeface="VNI-Times" pitchFamily="2" charset="0"/>
            </a:endParaRPr>
          </a:p>
        </p:txBody>
      </p:sp>
    </p:spTree>
    <p:extLst>
      <p:ext uri="{BB962C8B-B14F-4D97-AF65-F5344CB8AC3E}">
        <p14:creationId xmlns:p14="http://schemas.microsoft.com/office/powerpoint/2010/main" val="23970510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9144000" cy="5159895"/>
          </a:xfrm>
          <a:prstGeom prst="rect">
            <a:avLst/>
          </a:prstGeom>
        </p:spPr>
      </p:pic>
      <p:sp>
        <p:nvSpPr>
          <p:cNvPr id="6"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9" name="Rounded Rectangle 8"/>
          <p:cNvSpPr/>
          <p:nvPr/>
        </p:nvSpPr>
        <p:spPr>
          <a:xfrm>
            <a:off x="3451860" y="9715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Bút màu</a:t>
            </a:r>
            <a:endParaRPr lang="en-US" sz="2600" b="1">
              <a:solidFill>
                <a:srgbClr val="C00000"/>
              </a:solidFill>
            </a:endParaRPr>
          </a:p>
        </p:txBody>
      </p:sp>
      <p:sp>
        <p:nvSpPr>
          <p:cNvPr id="10"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7" name="Oval 6"/>
          <p:cNvSpPr/>
          <p:nvPr/>
        </p:nvSpPr>
        <p:spPr>
          <a:xfrm>
            <a:off x="228600" y="975151"/>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p:cNvSpPr/>
          <p:nvPr/>
        </p:nvSpPr>
        <p:spPr>
          <a:xfrm>
            <a:off x="381000" y="11239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p:cNvSpPr txBox="1"/>
          <p:nvPr/>
        </p:nvSpPr>
        <p:spPr>
          <a:xfrm>
            <a:off x="381000" y="1131152"/>
            <a:ext cx="838200" cy="830997"/>
          </a:xfrm>
          <a:prstGeom prst="rect">
            <a:avLst/>
          </a:prstGeom>
          <a:noFill/>
        </p:spPr>
        <p:txBody>
          <a:bodyPr wrap="square" rtlCol="0">
            <a:spAutoFit/>
          </a:bodyPr>
          <a:lstStyle/>
          <a:p>
            <a:r>
              <a:rPr lang="en-US" sz="4800" smtClean="0"/>
              <a:t>20</a:t>
            </a:r>
            <a:endParaRPr lang="vi-VN" sz="4800" dirty="0" smtClean="0"/>
          </a:p>
        </p:txBody>
      </p:sp>
      <p:sp>
        <p:nvSpPr>
          <p:cNvPr id="19" name="TextBox 18"/>
          <p:cNvSpPr txBox="1"/>
          <p:nvPr/>
        </p:nvSpPr>
        <p:spPr>
          <a:xfrm>
            <a:off x="381000" y="1127551"/>
            <a:ext cx="838200" cy="830997"/>
          </a:xfrm>
          <a:prstGeom prst="rect">
            <a:avLst/>
          </a:prstGeom>
          <a:noFill/>
        </p:spPr>
        <p:txBody>
          <a:bodyPr wrap="square" rtlCol="0">
            <a:spAutoFit/>
          </a:bodyPr>
          <a:lstStyle/>
          <a:p>
            <a:r>
              <a:rPr lang="en-US" sz="4800" smtClean="0"/>
              <a:t>19</a:t>
            </a:r>
            <a:endParaRPr lang="vi-VN" sz="4800" dirty="0" smtClean="0"/>
          </a:p>
        </p:txBody>
      </p:sp>
      <p:sp>
        <p:nvSpPr>
          <p:cNvPr id="20" name="TextBox 19"/>
          <p:cNvSpPr txBox="1"/>
          <p:nvPr/>
        </p:nvSpPr>
        <p:spPr>
          <a:xfrm>
            <a:off x="375883" y="1123950"/>
            <a:ext cx="838200" cy="830997"/>
          </a:xfrm>
          <a:prstGeom prst="rect">
            <a:avLst/>
          </a:prstGeom>
          <a:noFill/>
        </p:spPr>
        <p:txBody>
          <a:bodyPr wrap="square" rtlCol="0">
            <a:spAutoFit/>
          </a:bodyPr>
          <a:lstStyle/>
          <a:p>
            <a:r>
              <a:rPr lang="en-US" sz="4800" smtClean="0"/>
              <a:t>18</a:t>
            </a:r>
            <a:endParaRPr lang="vi-VN" sz="4800" dirty="0" smtClean="0"/>
          </a:p>
        </p:txBody>
      </p:sp>
      <p:sp>
        <p:nvSpPr>
          <p:cNvPr id="21" name="TextBox 20"/>
          <p:cNvSpPr txBox="1"/>
          <p:nvPr/>
        </p:nvSpPr>
        <p:spPr>
          <a:xfrm>
            <a:off x="381000" y="1123950"/>
            <a:ext cx="838200" cy="830997"/>
          </a:xfrm>
          <a:prstGeom prst="rect">
            <a:avLst/>
          </a:prstGeom>
          <a:noFill/>
        </p:spPr>
        <p:txBody>
          <a:bodyPr wrap="square" rtlCol="0">
            <a:spAutoFit/>
          </a:bodyPr>
          <a:lstStyle/>
          <a:p>
            <a:r>
              <a:rPr lang="en-US" sz="4800" smtClean="0"/>
              <a:t>17</a:t>
            </a:r>
            <a:endParaRPr lang="vi-VN" sz="4800" dirty="0" smtClean="0"/>
          </a:p>
        </p:txBody>
      </p:sp>
      <p:sp>
        <p:nvSpPr>
          <p:cNvPr id="22" name="TextBox 21"/>
          <p:cNvSpPr txBox="1"/>
          <p:nvPr/>
        </p:nvSpPr>
        <p:spPr>
          <a:xfrm>
            <a:off x="381000" y="1123950"/>
            <a:ext cx="838200" cy="830997"/>
          </a:xfrm>
          <a:prstGeom prst="rect">
            <a:avLst/>
          </a:prstGeom>
          <a:noFill/>
        </p:spPr>
        <p:txBody>
          <a:bodyPr wrap="square" rtlCol="0">
            <a:spAutoFit/>
          </a:bodyPr>
          <a:lstStyle/>
          <a:p>
            <a:r>
              <a:rPr lang="en-US" sz="4800" smtClean="0"/>
              <a:t>16</a:t>
            </a:r>
            <a:endParaRPr lang="vi-VN" sz="4800" dirty="0" smtClean="0"/>
          </a:p>
        </p:txBody>
      </p:sp>
      <p:sp>
        <p:nvSpPr>
          <p:cNvPr id="23" name="TextBox 22"/>
          <p:cNvSpPr txBox="1"/>
          <p:nvPr/>
        </p:nvSpPr>
        <p:spPr>
          <a:xfrm>
            <a:off x="381000" y="1131153"/>
            <a:ext cx="838200" cy="830997"/>
          </a:xfrm>
          <a:prstGeom prst="rect">
            <a:avLst/>
          </a:prstGeom>
          <a:noFill/>
        </p:spPr>
        <p:txBody>
          <a:bodyPr wrap="square" rtlCol="0">
            <a:spAutoFit/>
          </a:bodyPr>
          <a:lstStyle/>
          <a:p>
            <a:r>
              <a:rPr lang="en-US" sz="4800" smtClean="0"/>
              <a:t>15</a:t>
            </a:r>
            <a:endParaRPr lang="vi-VN" sz="4800" dirty="0" smtClean="0"/>
          </a:p>
        </p:txBody>
      </p:sp>
      <p:sp>
        <p:nvSpPr>
          <p:cNvPr id="24" name="TextBox 23"/>
          <p:cNvSpPr txBox="1"/>
          <p:nvPr/>
        </p:nvSpPr>
        <p:spPr>
          <a:xfrm>
            <a:off x="381000" y="1123950"/>
            <a:ext cx="838200" cy="830997"/>
          </a:xfrm>
          <a:prstGeom prst="rect">
            <a:avLst/>
          </a:prstGeom>
          <a:noFill/>
        </p:spPr>
        <p:txBody>
          <a:bodyPr wrap="square" rtlCol="0">
            <a:spAutoFit/>
          </a:bodyPr>
          <a:lstStyle/>
          <a:p>
            <a:r>
              <a:rPr lang="en-US" sz="4800" smtClean="0"/>
              <a:t>14</a:t>
            </a:r>
            <a:endParaRPr lang="vi-VN" sz="4800" dirty="0" smtClean="0"/>
          </a:p>
        </p:txBody>
      </p:sp>
      <p:sp>
        <p:nvSpPr>
          <p:cNvPr id="25" name="TextBox 24"/>
          <p:cNvSpPr txBox="1"/>
          <p:nvPr/>
        </p:nvSpPr>
        <p:spPr>
          <a:xfrm>
            <a:off x="381000" y="1131153"/>
            <a:ext cx="838200" cy="830997"/>
          </a:xfrm>
          <a:prstGeom prst="rect">
            <a:avLst/>
          </a:prstGeom>
          <a:noFill/>
        </p:spPr>
        <p:txBody>
          <a:bodyPr wrap="square" rtlCol="0">
            <a:spAutoFit/>
          </a:bodyPr>
          <a:lstStyle/>
          <a:p>
            <a:r>
              <a:rPr lang="en-US" sz="4800" smtClean="0"/>
              <a:t>13</a:t>
            </a:r>
            <a:endParaRPr lang="vi-VN" sz="4800" dirty="0" smtClean="0"/>
          </a:p>
        </p:txBody>
      </p:sp>
      <p:sp>
        <p:nvSpPr>
          <p:cNvPr id="26" name="TextBox 25"/>
          <p:cNvSpPr txBox="1"/>
          <p:nvPr/>
        </p:nvSpPr>
        <p:spPr>
          <a:xfrm>
            <a:off x="381000" y="1131538"/>
            <a:ext cx="838200" cy="830997"/>
          </a:xfrm>
          <a:prstGeom prst="rect">
            <a:avLst/>
          </a:prstGeom>
          <a:noFill/>
        </p:spPr>
        <p:txBody>
          <a:bodyPr wrap="square" rtlCol="0">
            <a:spAutoFit/>
          </a:bodyPr>
          <a:lstStyle/>
          <a:p>
            <a:r>
              <a:rPr lang="en-US" sz="4800" smtClean="0"/>
              <a:t>12</a:t>
            </a:r>
            <a:endParaRPr lang="vi-VN" sz="4800" dirty="0" smtClean="0"/>
          </a:p>
        </p:txBody>
      </p:sp>
      <p:sp>
        <p:nvSpPr>
          <p:cNvPr id="27" name="TextBox 26"/>
          <p:cNvSpPr txBox="1"/>
          <p:nvPr/>
        </p:nvSpPr>
        <p:spPr>
          <a:xfrm>
            <a:off x="381000" y="1131153"/>
            <a:ext cx="838200" cy="830997"/>
          </a:xfrm>
          <a:prstGeom prst="rect">
            <a:avLst/>
          </a:prstGeom>
          <a:noFill/>
        </p:spPr>
        <p:txBody>
          <a:bodyPr wrap="square" rtlCol="0">
            <a:spAutoFit/>
          </a:bodyPr>
          <a:lstStyle/>
          <a:p>
            <a:r>
              <a:rPr lang="en-US" sz="4800" smtClean="0"/>
              <a:t>11</a:t>
            </a:r>
            <a:endParaRPr lang="vi-VN" sz="4800" dirty="0" smtClean="0"/>
          </a:p>
        </p:txBody>
      </p:sp>
      <p:sp>
        <p:nvSpPr>
          <p:cNvPr id="28" name="TextBox 27"/>
          <p:cNvSpPr txBox="1"/>
          <p:nvPr/>
        </p:nvSpPr>
        <p:spPr>
          <a:xfrm>
            <a:off x="381000" y="1123950"/>
            <a:ext cx="838200" cy="830997"/>
          </a:xfrm>
          <a:prstGeom prst="rect">
            <a:avLst/>
          </a:prstGeom>
          <a:noFill/>
        </p:spPr>
        <p:txBody>
          <a:bodyPr wrap="square" rtlCol="0">
            <a:spAutoFit/>
          </a:bodyPr>
          <a:lstStyle/>
          <a:p>
            <a:r>
              <a:rPr lang="en-US" sz="4800" smtClean="0"/>
              <a:t>10</a:t>
            </a:r>
            <a:endParaRPr lang="vi-VN" sz="4800" dirty="0" smtClean="0"/>
          </a:p>
        </p:txBody>
      </p:sp>
      <p:sp>
        <p:nvSpPr>
          <p:cNvPr id="29" name="TextBox 28"/>
          <p:cNvSpPr txBox="1"/>
          <p:nvPr/>
        </p:nvSpPr>
        <p:spPr>
          <a:xfrm>
            <a:off x="381000" y="1123950"/>
            <a:ext cx="838200" cy="830997"/>
          </a:xfrm>
          <a:prstGeom prst="rect">
            <a:avLst/>
          </a:prstGeom>
          <a:noFill/>
        </p:spPr>
        <p:txBody>
          <a:bodyPr wrap="square" rtlCol="0">
            <a:spAutoFit/>
          </a:bodyPr>
          <a:lstStyle/>
          <a:p>
            <a:r>
              <a:rPr lang="en-US" sz="4800" smtClean="0"/>
              <a:t>09</a:t>
            </a:r>
            <a:endParaRPr lang="vi-VN" sz="4800" dirty="0" smtClean="0"/>
          </a:p>
        </p:txBody>
      </p:sp>
      <p:sp>
        <p:nvSpPr>
          <p:cNvPr id="30" name="TextBox 29"/>
          <p:cNvSpPr txBox="1"/>
          <p:nvPr/>
        </p:nvSpPr>
        <p:spPr>
          <a:xfrm>
            <a:off x="381000" y="1123950"/>
            <a:ext cx="838200" cy="830997"/>
          </a:xfrm>
          <a:prstGeom prst="rect">
            <a:avLst/>
          </a:prstGeom>
          <a:noFill/>
        </p:spPr>
        <p:txBody>
          <a:bodyPr wrap="square" rtlCol="0">
            <a:spAutoFit/>
          </a:bodyPr>
          <a:lstStyle/>
          <a:p>
            <a:r>
              <a:rPr lang="en-US" sz="4800" smtClean="0"/>
              <a:t>08</a:t>
            </a:r>
            <a:endParaRPr lang="vi-VN" sz="4800" dirty="0" smtClean="0"/>
          </a:p>
        </p:txBody>
      </p:sp>
      <p:sp>
        <p:nvSpPr>
          <p:cNvPr id="31" name="TextBox 30"/>
          <p:cNvSpPr txBox="1"/>
          <p:nvPr/>
        </p:nvSpPr>
        <p:spPr>
          <a:xfrm>
            <a:off x="381000" y="1123950"/>
            <a:ext cx="838200" cy="830997"/>
          </a:xfrm>
          <a:prstGeom prst="rect">
            <a:avLst/>
          </a:prstGeom>
          <a:noFill/>
        </p:spPr>
        <p:txBody>
          <a:bodyPr wrap="square" rtlCol="0">
            <a:spAutoFit/>
          </a:bodyPr>
          <a:lstStyle/>
          <a:p>
            <a:r>
              <a:rPr lang="en-US" sz="4800" smtClean="0"/>
              <a:t>07</a:t>
            </a:r>
            <a:endParaRPr lang="vi-VN" sz="4800" dirty="0" smtClean="0"/>
          </a:p>
        </p:txBody>
      </p:sp>
      <p:sp>
        <p:nvSpPr>
          <p:cNvPr id="32" name="TextBox 31"/>
          <p:cNvSpPr txBox="1"/>
          <p:nvPr/>
        </p:nvSpPr>
        <p:spPr>
          <a:xfrm>
            <a:off x="381000" y="1131153"/>
            <a:ext cx="838200" cy="830997"/>
          </a:xfrm>
          <a:prstGeom prst="rect">
            <a:avLst/>
          </a:prstGeom>
          <a:noFill/>
        </p:spPr>
        <p:txBody>
          <a:bodyPr wrap="square" rtlCol="0">
            <a:spAutoFit/>
          </a:bodyPr>
          <a:lstStyle/>
          <a:p>
            <a:r>
              <a:rPr lang="en-US" sz="4800" smtClean="0"/>
              <a:t>06</a:t>
            </a:r>
            <a:endParaRPr lang="vi-VN" sz="4800" dirty="0" smtClean="0"/>
          </a:p>
        </p:txBody>
      </p:sp>
      <p:sp>
        <p:nvSpPr>
          <p:cNvPr id="33" name="TextBox 32"/>
          <p:cNvSpPr txBox="1"/>
          <p:nvPr/>
        </p:nvSpPr>
        <p:spPr>
          <a:xfrm>
            <a:off x="381000" y="1123950"/>
            <a:ext cx="838200" cy="830997"/>
          </a:xfrm>
          <a:prstGeom prst="rect">
            <a:avLst/>
          </a:prstGeom>
          <a:noFill/>
        </p:spPr>
        <p:txBody>
          <a:bodyPr wrap="square" rtlCol="0">
            <a:spAutoFit/>
          </a:bodyPr>
          <a:lstStyle/>
          <a:p>
            <a:r>
              <a:rPr lang="en-US" sz="4800" smtClean="0"/>
              <a:t>05</a:t>
            </a:r>
            <a:endParaRPr lang="vi-VN" sz="4800" dirty="0" smtClean="0"/>
          </a:p>
        </p:txBody>
      </p:sp>
      <p:sp>
        <p:nvSpPr>
          <p:cNvPr id="34" name="TextBox 33"/>
          <p:cNvSpPr txBox="1"/>
          <p:nvPr/>
        </p:nvSpPr>
        <p:spPr>
          <a:xfrm>
            <a:off x="381000" y="107829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35" name="TextBox 34"/>
          <p:cNvSpPr txBox="1"/>
          <p:nvPr/>
        </p:nvSpPr>
        <p:spPr>
          <a:xfrm>
            <a:off x="381000" y="1123950"/>
            <a:ext cx="838200" cy="830997"/>
          </a:xfrm>
          <a:prstGeom prst="rect">
            <a:avLst/>
          </a:prstGeom>
          <a:noFill/>
        </p:spPr>
        <p:txBody>
          <a:bodyPr wrap="square" rtlCol="0">
            <a:spAutoFit/>
          </a:bodyPr>
          <a:lstStyle/>
          <a:p>
            <a:r>
              <a:rPr lang="en-US" sz="4800" smtClean="0"/>
              <a:t>03</a:t>
            </a:r>
            <a:endParaRPr lang="vi-VN" sz="4800" dirty="0" smtClean="0"/>
          </a:p>
        </p:txBody>
      </p:sp>
      <p:sp>
        <p:nvSpPr>
          <p:cNvPr id="36" name="TextBox 35"/>
          <p:cNvSpPr txBox="1"/>
          <p:nvPr/>
        </p:nvSpPr>
        <p:spPr>
          <a:xfrm>
            <a:off x="381000" y="1123950"/>
            <a:ext cx="838200" cy="830997"/>
          </a:xfrm>
          <a:prstGeom prst="rect">
            <a:avLst/>
          </a:prstGeom>
          <a:noFill/>
        </p:spPr>
        <p:txBody>
          <a:bodyPr wrap="square" rtlCol="0">
            <a:spAutoFit/>
          </a:bodyPr>
          <a:lstStyle/>
          <a:p>
            <a:r>
              <a:rPr lang="en-US" sz="4800" smtClean="0"/>
              <a:t>02</a:t>
            </a:r>
            <a:endParaRPr lang="vi-VN" sz="4800" dirty="0" smtClean="0"/>
          </a:p>
        </p:txBody>
      </p:sp>
      <p:sp>
        <p:nvSpPr>
          <p:cNvPr id="37" name="TextBox 36"/>
          <p:cNvSpPr txBox="1"/>
          <p:nvPr/>
        </p:nvSpPr>
        <p:spPr>
          <a:xfrm>
            <a:off x="381000" y="1123950"/>
            <a:ext cx="838200" cy="830997"/>
          </a:xfrm>
          <a:prstGeom prst="rect">
            <a:avLst/>
          </a:prstGeom>
          <a:noFill/>
        </p:spPr>
        <p:txBody>
          <a:bodyPr wrap="square" rtlCol="0">
            <a:spAutoFit/>
          </a:bodyPr>
          <a:lstStyle/>
          <a:p>
            <a:r>
              <a:rPr lang="en-US" sz="4800" smtClean="0"/>
              <a:t>01</a:t>
            </a:r>
            <a:endParaRPr lang="vi-VN" sz="4800" dirty="0" smtClean="0"/>
          </a:p>
        </p:txBody>
      </p:sp>
      <p:sp>
        <p:nvSpPr>
          <p:cNvPr id="38" name="TextBox 37"/>
          <p:cNvSpPr txBox="1"/>
          <p:nvPr/>
        </p:nvSpPr>
        <p:spPr>
          <a:xfrm>
            <a:off x="152400" y="1224975"/>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Tree>
    <p:extLst>
      <p:ext uri="{BB962C8B-B14F-4D97-AF65-F5344CB8AC3E}">
        <p14:creationId xmlns:p14="http://schemas.microsoft.com/office/powerpoint/2010/main" val="947076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21" presetClass="entr" presetSubtype="1" repeatCount="21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1000"/>
                                        <p:tgtEl>
                                          <p:spTgt spid="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100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ntr" presetSubtype="0" fill="hold" grpId="0" nodeType="withEffect">
                                  <p:stCondLst>
                                    <p:cond delay="500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600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600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xit" presetSubtype="0" fill="hold" grpId="1" nodeType="withEffect">
                                  <p:stCondLst>
                                    <p:cond delay="700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ntr" presetSubtype="0" fill="hold" grpId="0" nodeType="withEffect">
                                  <p:stCondLst>
                                    <p:cond delay="700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xit" presetSubtype="0" fill="hold" grpId="1" nodeType="withEffect">
                                  <p:stCondLst>
                                    <p:cond delay="800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ntr" presetSubtype="0" fill="hold" grpId="0" nodeType="withEffect">
                                  <p:stCondLst>
                                    <p:cond delay="800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xit" presetSubtype="0" fill="hold" grpId="1" nodeType="withEffect">
                                  <p:stCondLst>
                                    <p:cond delay="900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ntr" presetSubtype="0" fill="hold" grpId="0" nodeType="withEffect">
                                  <p:stCondLst>
                                    <p:cond delay="900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grpId="1" nodeType="withEffect">
                                  <p:stCondLst>
                                    <p:cond delay="1000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ntr" presetSubtype="0" fill="hold" grpId="0" nodeType="withEffect">
                                  <p:stCondLst>
                                    <p:cond delay="1000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xit" presetSubtype="0" fill="hold" grpId="1" nodeType="withEffect">
                                  <p:stCondLst>
                                    <p:cond delay="11000"/>
                                  </p:stCondLst>
                                  <p:childTnLst>
                                    <p:set>
                                      <p:cBhvr>
                                        <p:cTn id="54" dur="1" fill="hold">
                                          <p:stCondLst>
                                            <p:cond delay="0"/>
                                          </p:stCondLst>
                                        </p:cTn>
                                        <p:tgtEl>
                                          <p:spTgt spid="28"/>
                                        </p:tgtEl>
                                        <p:attrNameLst>
                                          <p:attrName>style.visibility</p:attrName>
                                        </p:attrNameLst>
                                      </p:cBhvr>
                                      <p:to>
                                        <p:strVal val="hidden"/>
                                      </p:to>
                                    </p:set>
                                  </p:childTnLst>
                                </p:cTn>
                              </p:par>
                              <p:par>
                                <p:cTn id="55" presetID="1" presetClass="entr" presetSubtype="0" fill="hold" grpId="0" nodeType="withEffect">
                                  <p:stCondLst>
                                    <p:cond delay="1100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xit" presetSubtype="0" fill="hold" grpId="1" nodeType="withEffect">
                                  <p:stCondLst>
                                    <p:cond delay="1200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ntr" presetSubtype="0" fill="hold" grpId="0" nodeType="withEffect">
                                  <p:stCondLst>
                                    <p:cond delay="1200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xit" presetSubtype="0" fill="hold" grpId="1" nodeType="withEffect">
                                  <p:stCondLst>
                                    <p:cond delay="13000"/>
                                  </p:stCondLst>
                                  <p:childTnLst>
                                    <p:set>
                                      <p:cBhvr>
                                        <p:cTn id="62" dur="1" fill="hold">
                                          <p:stCondLst>
                                            <p:cond delay="0"/>
                                          </p:stCondLst>
                                        </p:cTn>
                                        <p:tgtEl>
                                          <p:spTgt spid="30"/>
                                        </p:tgtEl>
                                        <p:attrNameLst>
                                          <p:attrName>style.visibility</p:attrName>
                                        </p:attrNameLst>
                                      </p:cBhvr>
                                      <p:to>
                                        <p:strVal val="hidden"/>
                                      </p:to>
                                    </p:set>
                                  </p:childTnLst>
                                </p:cTn>
                              </p:par>
                              <p:par>
                                <p:cTn id="63" presetID="1" presetClass="entr" presetSubtype="0" fill="hold" grpId="0" nodeType="withEffect">
                                  <p:stCondLst>
                                    <p:cond delay="1300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xit" presetSubtype="0" fill="hold" grpId="1" nodeType="withEffect">
                                  <p:stCondLst>
                                    <p:cond delay="14000"/>
                                  </p:stCondLst>
                                  <p:childTnLst>
                                    <p:set>
                                      <p:cBhvr>
                                        <p:cTn id="66" dur="1" fill="hold">
                                          <p:stCondLst>
                                            <p:cond delay="0"/>
                                          </p:stCondLst>
                                        </p:cTn>
                                        <p:tgtEl>
                                          <p:spTgt spid="31"/>
                                        </p:tgtEl>
                                        <p:attrNameLst>
                                          <p:attrName>style.visibility</p:attrName>
                                        </p:attrNameLst>
                                      </p:cBhvr>
                                      <p:to>
                                        <p:strVal val="hidden"/>
                                      </p:to>
                                    </p:set>
                                  </p:childTnLst>
                                </p:cTn>
                              </p:par>
                              <p:par>
                                <p:cTn id="67" presetID="1" presetClass="entr" presetSubtype="0" fill="hold" grpId="0" nodeType="withEffect">
                                  <p:stCondLst>
                                    <p:cond delay="1400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xit" presetSubtype="0" fill="hold" grpId="1" nodeType="withEffect">
                                  <p:stCondLst>
                                    <p:cond delay="15000"/>
                                  </p:stCondLst>
                                  <p:childTnLst>
                                    <p:set>
                                      <p:cBhvr>
                                        <p:cTn id="70" dur="1" fill="hold">
                                          <p:stCondLst>
                                            <p:cond delay="0"/>
                                          </p:stCondLst>
                                        </p:cTn>
                                        <p:tgtEl>
                                          <p:spTgt spid="32"/>
                                        </p:tgtEl>
                                        <p:attrNameLst>
                                          <p:attrName>style.visibility</p:attrName>
                                        </p:attrNameLst>
                                      </p:cBhvr>
                                      <p:to>
                                        <p:strVal val="hidden"/>
                                      </p:to>
                                    </p:set>
                                  </p:childTnLst>
                                </p:cTn>
                              </p:par>
                              <p:par>
                                <p:cTn id="71" presetID="1" presetClass="entr" presetSubtype="0" fill="hold" grpId="0" nodeType="withEffect">
                                  <p:stCondLst>
                                    <p:cond delay="1500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xit" presetSubtype="0" fill="hold" grpId="1" nodeType="withEffect">
                                  <p:stCondLst>
                                    <p:cond delay="16000"/>
                                  </p:stCondLst>
                                  <p:childTnLst>
                                    <p:set>
                                      <p:cBhvr>
                                        <p:cTn id="74" dur="1" fill="hold">
                                          <p:stCondLst>
                                            <p:cond delay="0"/>
                                          </p:stCondLst>
                                        </p:cTn>
                                        <p:tgtEl>
                                          <p:spTgt spid="33"/>
                                        </p:tgtEl>
                                        <p:attrNameLst>
                                          <p:attrName>style.visibility</p:attrName>
                                        </p:attrNameLst>
                                      </p:cBhvr>
                                      <p:to>
                                        <p:strVal val="hidden"/>
                                      </p:to>
                                    </p:set>
                                  </p:childTnLst>
                                </p:cTn>
                              </p:par>
                              <p:par>
                                <p:cTn id="75" presetID="1" presetClass="entr" presetSubtype="0" fill="hold" grpId="0" nodeType="withEffect">
                                  <p:stCondLst>
                                    <p:cond delay="1600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xit" presetSubtype="0" fill="hold" grpId="1" nodeType="withEffect">
                                  <p:stCondLst>
                                    <p:cond delay="17000"/>
                                  </p:stCondLst>
                                  <p:childTnLst>
                                    <p:set>
                                      <p:cBhvr>
                                        <p:cTn id="78" dur="1" fill="hold">
                                          <p:stCondLst>
                                            <p:cond delay="0"/>
                                          </p:stCondLst>
                                        </p:cTn>
                                        <p:tgtEl>
                                          <p:spTgt spid="34"/>
                                        </p:tgtEl>
                                        <p:attrNameLst>
                                          <p:attrName>style.visibility</p:attrName>
                                        </p:attrNameLst>
                                      </p:cBhvr>
                                      <p:to>
                                        <p:strVal val="hidden"/>
                                      </p:to>
                                    </p:set>
                                  </p:childTnLst>
                                </p:cTn>
                              </p:par>
                              <p:par>
                                <p:cTn id="79" presetID="1" presetClass="entr" presetSubtype="0" fill="hold" grpId="0" nodeType="withEffect">
                                  <p:stCondLst>
                                    <p:cond delay="1700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xit" presetSubtype="0" fill="hold" grpId="1" nodeType="withEffect">
                                  <p:stCondLst>
                                    <p:cond delay="18000"/>
                                  </p:stCondLst>
                                  <p:childTnLst>
                                    <p:set>
                                      <p:cBhvr>
                                        <p:cTn id="82" dur="1" fill="hold">
                                          <p:stCondLst>
                                            <p:cond delay="0"/>
                                          </p:stCondLst>
                                        </p:cTn>
                                        <p:tgtEl>
                                          <p:spTgt spid="35"/>
                                        </p:tgtEl>
                                        <p:attrNameLst>
                                          <p:attrName>style.visibility</p:attrName>
                                        </p:attrNameLst>
                                      </p:cBhvr>
                                      <p:to>
                                        <p:strVal val="hidden"/>
                                      </p:to>
                                    </p:set>
                                  </p:childTnLst>
                                </p:cTn>
                              </p:par>
                              <p:par>
                                <p:cTn id="83" presetID="1" presetClass="entr" presetSubtype="0" fill="hold" grpId="0" nodeType="withEffect">
                                  <p:stCondLst>
                                    <p:cond delay="1800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xit" presetSubtype="0" fill="hold" grpId="1" nodeType="withEffect">
                                  <p:stCondLst>
                                    <p:cond delay="1900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ntr" presetSubtype="0" fill="hold" grpId="0" nodeType="withEffect">
                                  <p:stCondLst>
                                    <p:cond delay="1900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xit" presetSubtype="0" fill="hold" grpId="1" nodeType="withEffect">
                                  <p:stCondLst>
                                    <p:cond delay="20000"/>
                                  </p:stCondLst>
                                  <p:childTnLst>
                                    <p:set>
                                      <p:cBhvr>
                                        <p:cTn id="90" dur="1" fill="hold">
                                          <p:stCondLst>
                                            <p:cond delay="0"/>
                                          </p:stCondLst>
                                        </p:cTn>
                                        <p:tgtEl>
                                          <p:spTgt spid="37"/>
                                        </p:tgtEl>
                                        <p:attrNameLst>
                                          <p:attrName>style.visibility</p:attrName>
                                        </p:attrNameLst>
                                      </p:cBhvr>
                                      <p:to>
                                        <p:strVal val="hidden"/>
                                      </p:to>
                                    </p:set>
                                  </p:childTnLst>
                                </p:cTn>
                              </p:par>
                              <p:par>
                                <p:cTn id="91" presetID="1" presetClass="exit" presetSubtype="0" fill="hold" grpId="1" nodeType="withEffect">
                                  <p:stCondLst>
                                    <p:cond delay="20000"/>
                                  </p:stCondLst>
                                  <p:childTnLst>
                                    <p:set>
                                      <p:cBhvr>
                                        <p:cTn id="92" dur="1" fill="hold">
                                          <p:stCondLst>
                                            <p:cond delay="0"/>
                                          </p:stCondLst>
                                        </p:cTn>
                                        <p:tgtEl>
                                          <p:spTgt spid="7"/>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8"/>
                                        </p:tgtEl>
                                        <p:attrNameLst>
                                          <p:attrName>style.visibility</p:attrName>
                                        </p:attrNameLst>
                                      </p:cBhvr>
                                      <p:to>
                                        <p:strVal val="hidden"/>
                                      </p:to>
                                    </p:set>
                                  </p:childTnLst>
                                </p:cTn>
                              </p:par>
                            </p:childTnLst>
                          </p:cTn>
                        </p:par>
                        <p:par>
                          <p:cTn id="95" fill="hold">
                            <p:stCondLst>
                              <p:cond delay="21000"/>
                            </p:stCondLst>
                            <p:childTnLst>
                              <p:par>
                                <p:cTn id="96" presetID="10" presetClass="entr" presetSubtype="0"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circle(in)">
                                      <p:cBhvr>
                                        <p:cTn id="10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7" grpId="1" animBg="1"/>
      <p:bldP spid="8" grpId="0" animBg="1"/>
      <p:bldP spid="8" grpId="1" animBg="1"/>
      <p:bldP spid="17" grpId="0"/>
      <p:bldP spid="17"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8"/>
            <a:ext cx="9144000" cy="5142125"/>
          </a:xfrm>
          <a:prstGeom prst="rect">
            <a:avLst/>
          </a:prstGeom>
        </p:spPr>
      </p:pic>
      <p:sp>
        <p:nvSpPr>
          <p:cNvPr id="5" name="Title 1"/>
          <p:cNvSpPr>
            <a:spLocks noGrp="1"/>
          </p:cNvSpPr>
          <p:nvPr>
            <p:ph type="title"/>
          </p:nvPr>
        </p:nvSpPr>
        <p:spPr>
          <a:xfrm>
            <a:off x="2286000" y="114300"/>
            <a:ext cx="4419600" cy="781050"/>
          </a:xfrm>
        </p:spPr>
        <p:txBody>
          <a:bodyPr/>
          <a:lstStyle/>
          <a:p>
            <a:r>
              <a:rPr lang="en-US" sz="3200" b="1" smtClean="0">
                <a:solidFill>
                  <a:srgbClr val="FF0000"/>
                </a:solidFill>
              </a:rPr>
              <a:t>ĐÂY LÀ ĐỒ VẬT GÌ?</a:t>
            </a:r>
            <a:endParaRPr lang="en-US" sz="3200" b="1">
              <a:solidFill>
                <a:srgbClr val="FF0000"/>
              </a:solidFill>
            </a:endParaRPr>
          </a:p>
        </p:txBody>
      </p:sp>
      <p:sp>
        <p:nvSpPr>
          <p:cNvPr id="6" name="Rounded Rectangle 5"/>
          <p:cNvSpPr/>
          <p:nvPr/>
        </p:nvSpPr>
        <p:spPr>
          <a:xfrm>
            <a:off x="3124200" y="8953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Cây kéo</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10" name="Oval 9"/>
          <p:cNvSpPr/>
          <p:nvPr/>
        </p:nvSpPr>
        <p:spPr>
          <a:xfrm>
            <a:off x="7010400" y="74295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p:cNvSpPr txBox="1"/>
          <p:nvPr/>
        </p:nvSpPr>
        <p:spPr>
          <a:xfrm>
            <a:off x="7163866" y="895350"/>
            <a:ext cx="838200" cy="1569660"/>
          </a:xfrm>
          <a:prstGeom prst="rect">
            <a:avLst/>
          </a:prstGeom>
          <a:noFill/>
        </p:spPr>
        <p:txBody>
          <a:bodyPr wrap="square" rtlCol="0">
            <a:spAutoFit/>
          </a:bodyPr>
          <a:lstStyle/>
          <a:p>
            <a:r>
              <a:rPr lang="en-US" sz="4800" smtClean="0"/>
              <a:t>02</a:t>
            </a:r>
          </a:p>
          <a:p>
            <a:endParaRPr lang="vi-VN" sz="4800" dirty="0" smtClean="0"/>
          </a:p>
        </p:txBody>
      </p:sp>
      <p:sp>
        <p:nvSpPr>
          <p:cNvPr id="33" name="Oval 32"/>
          <p:cNvSpPr/>
          <p:nvPr/>
        </p:nvSpPr>
        <p:spPr>
          <a:xfrm>
            <a:off x="7162800" y="8953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p:cNvSpPr txBox="1"/>
          <p:nvPr/>
        </p:nvSpPr>
        <p:spPr>
          <a:xfrm>
            <a:off x="7162800" y="902553"/>
            <a:ext cx="838200" cy="830997"/>
          </a:xfrm>
          <a:prstGeom prst="rect">
            <a:avLst/>
          </a:prstGeom>
          <a:noFill/>
        </p:spPr>
        <p:txBody>
          <a:bodyPr wrap="square" rtlCol="0">
            <a:spAutoFit/>
          </a:bodyPr>
          <a:lstStyle/>
          <a:p>
            <a:r>
              <a:rPr lang="en-US" sz="4800" smtClean="0"/>
              <a:t>18</a:t>
            </a:r>
            <a:endParaRPr lang="vi-VN" sz="4800" dirty="0" smtClean="0"/>
          </a:p>
        </p:txBody>
      </p:sp>
      <p:sp>
        <p:nvSpPr>
          <p:cNvPr id="35" name="TextBox 34"/>
          <p:cNvSpPr txBox="1"/>
          <p:nvPr/>
        </p:nvSpPr>
        <p:spPr>
          <a:xfrm>
            <a:off x="7162800" y="895350"/>
            <a:ext cx="838200" cy="830997"/>
          </a:xfrm>
          <a:prstGeom prst="rect">
            <a:avLst/>
          </a:prstGeom>
          <a:noFill/>
        </p:spPr>
        <p:txBody>
          <a:bodyPr wrap="square" rtlCol="0">
            <a:spAutoFit/>
          </a:bodyPr>
          <a:lstStyle/>
          <a:p>
            <a:r>
              <a:rPr lang="en-US" sz="4800" smtClean="0"/>
              <a:t>17</a:t>
            </a:r>
            <a:endParaRPr lang="vi-VN" sz="4800" dirty="0" smtClean="0"/>
          </a:p>
        </p:txBody>
      </p:sp>
      <p:sp>
        <p:nvSpPr>
          <p:cNvPr id="36" name="TextBox 35"/>
          <p:cNvSpPr txBox="1"/>
          <p:nvPr/>
        </p:nvSpPr>
        <p:spPr>
          <a:xfrm>
            <a:off x="7162800" y="895350"/>
            <a:ext cx="838200" cy="830997"/>
          </a:xfrm>
          <a:prstGeom prst="rect">
            <a:avLst/>
          </a:prstGeom>
          <a:noFill/>
        </p:spPr>
        <p:txBody>
          <a:bodyPr wrap="square" rtlCol="0">
            <a:spAutoFit/>
          </a:bodyPr>
          <a:lstStyle/>
          <a:p>
            <a:r>
              <a:rPr lang="en-US" sz="4800" smtClean="0"/>
              <a:t>16</a:t>
            </a:r>
            <a:endParaRPr lang="vi-VN" sz="4800" dirty="0" smtClean="0"/>
          </a:p>
        </p:txBody>
      </p:sp>
      <p:sp>
        <p:nvSpPr>
          <p:cNvPr id="37" name="TextBox 36"/>
          <p:cNvSpPr txBox="1"/>
          <p:nvPr/>
        </p:nvSpPr>
        <p:spPr>
          <a:xfrm>
            <a:off x="7162800" y="902553"/>
            <a:ext cx="838200" cy="830997"/>
          </a:xfrm>
          <a:prstGeom prst="rect">
            <a:avLst/>
          </a:prstGeom>
          <a:noFill/>
        </p:spPr>
        <p:txBody>
          <a:bodyPr wrap="square" rtlCol="0">
            <a:spAutoFit/>
          </a:bodyPr>
          <a:lstStyle/>
          <a:p>
            <a:r>
              <a:rPr lang="en-US" sz="4800" smtClean="0"/>
              <a:t>15</a:t>
            </a:r>
            <a:endParaRPr lang="vi-VN" sz="4800" dirty="0" smtClean="0"/>
          </a:p>
        </p:txBody>
      </p:sp>
      <p:sp>
        <p:nvSpPr>
          <p:cNvPr id="38" name="TextBox 37"/>
          <p:cNvSpPr txBox="1"/>
          <p:nvPr/>
        </p:nvSpPr>
        <p:spPr>
          <a:xfrm>
            <a:off x="7162800" y="911856"/>
            <a:ext cx="838200" cy="830997"/>
          </a:xfrm>
          <a:prstGeom prst="rect">
            <a:avLst/>
          </a:prstGeom>
          <a:noFill/>
        </p:spPr>
        <p:txBody>
          <a:bodyPr wrap="square" rtlCol="0">
            <a:spAutoFit/>
          </a:bodyPr>
          <a:lstStyle/>
          <a:p>
            <a:r>
              <a:rPr lang="en-US" sz="4800" smtClean="0"/>
              <a:t>14</a:t>
            </a:r>
            <a:endParaRPr lang="vi-VN" sz="4800" dirty="0" smtClean="0"/>
          </a:p>
        </p:txBody>
      </p:sp>
      <p:sp>
        <p:nvSpPr>
          <p:cNvPr id="39" name="TextBox 38"/>
          <p:cNvSpPr txBox="1"/>
          <p:nvPr/>
        </p:nvSpPr>
        <p:spPr>
          <a:xfrm>
            <a:off x="7163866" y="919387"/>
            <a:ext cx="838200" cy="830997"/>
          </a:xfrm>
          <a:prstGeom prst="rect">
            <a:avLst/>
          </a:prstGeom>
          <a:noFill/>
        </p:spPr>
        <p:txBody>
          <a:bodyPr wrap="square" rtlCol="0">
            <a:spAutoFit/>
          </a:bodyPr>
          <a:lstStyle/>
          <a:p>
            <a:r>
              <a:rPr lang="en-US" sz="4800" smtClean="0"/>
              <a:t>13</a:t>
            </a:r>
            <a:endParaRPr lang="vi-VN" sz="4800" dirty="0" smtClean="0"/>
          </a:p>
        </p:txBody>
      </p:sp>
      <p:sp>
        <p:nvSpPr>
          <p:cNvPr id="40" name="TextBox 39"/>
          <p:cNvSpPr txBox="1"/>
          <p:nvPr/>
        </p:nvSpPr>
        <p:spPr>
          <a:xfrm>
            <a:off x="7162800" y="895349"/>
            <a:ext cx="838200" cy="830997"/>
          </a:xfrm>
          <a:prstGeom prst="rect">
            <a:avLst/>
          </a:prstGeom>
          <a:noFill/>
        </p:spPr>
        <p:txBody>
          <a:bodyPr wrap="square" rtlCol="0">
            <a:spAutoFit/>
          </a:bodyPr>
          <a:lstStyle/>
          <a:p>
            <a:r>
              <a:rPr lang="en-US" sz="4800" smtClean="0"/>
              <a:t>12</a:t>
            </a:r>
            <a:endParaRPr lang="vi-VN" sz="4800" dirty="0" smtClean="0"/>
          </a:p>
        </p:txBody>
      </p:sp>
      <p:sp>
        <p:nvSpPr>
          <p:cNvPr id="41" name="TextBox 40"/>
          <p:cNvSpPr txBox="1"/>
          <p:nvPr/>
        </p:nvSpPr>
        <p:spPr>
          <a:xfrm>
            <a:off x="7162800" y="902553"/>
            <a:ext cx="838200" cy="830997"/>
          </a:xfrm>
          <a:prstGeom prst="rect">
            <a:avLst/>
          </a:prstGeom>
          <a:noFill/>
        </p:spPr>
        <p:txBody>
          <a:bodyPr wrap="square" rtlCol="0">
            <a:spAutoFit/>
          </a:bodyPr>
          <a:lstStyle/>
          <a:p>
            <a:r>
              <a:rPr lang="en-US" sz="4800" smtClean="0"/>
              <a:t>11</a:t>
            </a:r>
            <a:endParaRPr lang="vi-VN" sz="4800" dirty="0" smtClean="0"/>
          </a:p>
        </p:txBody>
      </p:sp>
      <p:sp>
        <p:nvSpPr>
          <p:cNvPr id="42" name="TextBox 41"/>
          <p:cNvSpPr txBox="1"/>
          <p:nvPr/>
        </p:nvSpPr>
        <p:spPr>
          <a:xfrm>
            <a:off x="7163866" y="895350"/>
            <a:ext cx="838200" cy="830997"/>
          </a:xfrm>
          <a:prstGeom prst="rect">
            <a:avLst/>
          </a:prstGeom>
          <a:noFill/>
        </p:spPr>
        <p:txBody>
          <a:bodyPr wrap="square" rtlCol="0">
            <a:spAutoFit/>
          </a:bodyPr>
          <a:lstStyle/>
          <a:p>
            <a:r>
              <a:rPr lang="en-US" sz="4800" smtClean="0"/>
              <a:t>10</a:t>
            </a:r>
            <a:endParaRPr lang="vi-VN" sz="4800" dirty="0" smtClean="0"/>
          </a:p>
        </p:txBody>
      </p:sp>
      <p:sp>
        <p:nvSpPr>
          <p:cNvPr id="43" name="TextBox 42"/>
          <p:cNvSpPr txBox="1"/>
          <p:nvPr/>
        </p:nvSpPr>
        <p:spPr>
          <a:xfrm>
            <a:off x="7163866" y="902553"/>
            <a:ext cx="838200" cy="830997"/>
          </a:xfrm>
          <a:prstGeom prst="rect">
            <a:avLst/>
          </a:prstGeom>
          <a:noFill/>
        </p:spPr>
        <p:txBody>
          <a:bodyPr wrap="square" rtlCol="0">
            <a:spAutoFit/>
          </a:bodyPr>
          <a:lstStyle/>
          <a:p>
            <a:r>
              <a:rPr lang="en-US" sz="4800" smtClean="0"/>
              <a:t>09</a:t>
            </a:r>
            <a:endParaRPr lang="vi-VN" sz="4800" dirty="0" smtClean="0"/>
          </a:p>
        </p:txBody>
      </p:sp>
      <p:sp>
        <p:nvSpPr>
          <p:cNvPr id="44" name="TextBox 43"/>
          <p:cNvSpPr txBox="1"/>
          <p:nvPr/>
        </p:nvSpPr>
        <p:spPr>
          <a:xfrm>
            <a:off x="7163866" y="898951"/>
            <a:ext cx="838200" cy="830997"/>
          </a:xfrm>
          <a:prstGeom prst="rect">
            <a:avLst/>
          </a:prstGeom>
          <a:noFill/>
        </p:spPr>
        <p:txBody>
          <a:bodyPr wrap="square" rtlCol="0">
            <a:spAutoFit/>
          </a:bodyPr>
          <a:lstStyle/>
          <a:p>
            <a:r>
              <a:rPr lang="en-US" sz="4800" smtClean="0"/>
              <a:t>08</a:t>
            </a:r>
            <a:endParaRPr lang="vi-VN" sz="4800" dirty="0" smtClean="0"/>
          </a:p>
        </p:txBody>
      </p:sp>
      <p:sp>
        <p:nvSpPr>
          <p:cNvPr id="45" name="TextBox 44"/>
          <p:cNvSpPr txBox="1"/>
          <p:nvPr/>
        </p:nvSpPr>
        <p:spPr>
          <a:xfrm>
            <a:off x="7163866" y="919387"/>
            <a:ext cx="838200" cy="830997"/>
          </a:xfrm>
          <a:prstGeom prst="rect">
            <a:avLst/>
          </a:prstGeom>
          <a:noFill/>
        </p:spPr>
        <p:txBody>
          <a:bodyPr wrap="square" rtlCol="0">
            <a:spAutoFit/>
          </a:bodyPr>
          <a:lstStyle/>
          <a:p>
            <a:r>
              <a:rPr lang="en-US" sz="4800" smtClean="0"/>
              <a:t>07</a:t>
            </a:r>
            <a:endParaRPr lang="vi-VN" sz="4800" dirty="0" smtClean="0"/>
          </a:p>
        </p:txBody>
      </p:sp>
      <p:sp>
        <p:nvSpPr>
          <p:cNvPr id="46" name="TextBox 45"/>
          <p:cNvSpPr txBox="1"/>
          <p:nvPr/>
        </p:nvSpPr>
        <p:spPr>
          <a:xfrm>
            <a:off x="7162800" y="895350"/>
            <a:ext cx="838200" cy="830997"/>
          </a:xfrm>
          <a:prstGeom prst="rect">
            <a:avLst/>
          </a:prstGeom>
          <a:noFill/>
        </p:spPr>
        <p:txBody>
          <a:bodyPr wrap="square" rtlCol="0">
            <a:spAutoFit/>
          </a:bodyPr>
          <a:lstStyle/>
          <a:p>
            <a:r>
              <a:rPr lang="en-US" sz="4800" smtClean="0"/>
              <a:t>06</a:t>
            </a:r>
            <a:endParaRPr lang="vi-VN" sz="4800" dirty="0" smtClean="0"/>
          </a:p>
        </p:txBody>
      </p:sp>
      <p:sp>
        <p:nvSpPr>
          <p:cNvPr id="47" name="TextBox 46"/>
          <p:cNvSpPr txBox="1"/>
          <p:nvPr/>
        </p:nvSpPr>
        <p:spPr>
          <a:xfrm>
            <a:off x="7162800" y="898951"/>
            <a:ext cx="838200" cy="830997"/>
          </a:xfrm>
          <a:prstGeom prst="rect">
            <a:avLst/>
          </a:prstGeom>
          <a:noFill/>
        </p:spPr>
        <p:txBody>
          <a:bodyPr wrap="square" rtlCol="0">
            <a:spAutoFit/>
          </a:bodyPr>
          <a:lstStyle/>
          <a:p>
            <a:r>
              <a:rPr lang="en-US" sz="4800" smtClean="0"/>
              <a:t>05</a:t>
            </a:r>
            <a:endParaRPr lang="vi-VN" sz="4800" dirty="0" smtClean="0"/>
          </a:p>
        </p:txBody>
      </p:sp>
      <p:sp>
        <p:nvSpPr>
          <p:cNvPr id="48" name="TextBox 47"/>
          <p:cNvSpPr txBox="1"/>
          <p:nvPr/>
        </p:nvSpPr>
        <p:spPr>
          <a:xfrm>
            <a:off x="7162800" y="92589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49" name="TextBox 48"/>
          <p:cNvSpPr txBox="1"/>
          <p:nvPr/>
        </p:nvSpPr>
        <p:spPr>
          <a:xfrm>
            <a:off x="7162800" y="911856"/>
            <a:ext cx="838200" cy="830997"/>
          </a:xfrm>
          <a:prstGeom prst="rect">
            <a:avLst/>
          </a:prstGeom>
          <a:noFill/>
        </p:spPr>
        <p:txBody>
          <a:bodyPr wrap="square" rtlCol="0">
            <a:spAutoFit/>
          </a:bodyPr>
          <a:lstStyle/>
          <a:p>
            <a:r>
              <a:rPr lang="en-US" sz="4800" smtClean="0"/>
              <a:t>03</a:t>
            </a:r>
            <a:endParaRPr lang="vi-VN" sz="4800" dirty="0" smtClean="0"/>
          </a:p>
        </p:txBody>
      </p:sp>
      <p:sp>
        <p:nvSpPr>
          <p:cNvPr id="50" name="TextBox 49"/>
          <p:cNvSpPr txBox="1"/>
          <p:nvPr/>
        </p:nvSpPr>
        <p:spPr>
          <a:xfrm>
            <a:off x="7141554" y="919387"/>
            <a:ext cx="838200" cy="830997"/>
          </a:xfrm>
          <a:prstGeom prst="rect">
            <a:avLst/>
          </a:prstGeom>
          <a:noFill/>
        </p:spPr>
        <p:txBody>
          <a:bodyPr wrap="square" rtlCol="0">
            <a:spAutoFit/>
          </a:bodyPr>
          <a:lstStyle/>
          <a:p>
            <a:r>
              <a:rPr lang="en-US" sz="4800" smtClean="0"/>
              <a:t>01</a:t>
            </a:r>
            <a:endParaRPr lang="vi-VN" sz="4800" dirty="0" smtClean="0"/>
          </a:p>
        </p:txBody>
      </p:sp>
      <p:sp>
        <p:nvSpPr>
          <p:cNvPr id="51" name="TextBox 50"/>
          <p:cNvSpPr txBox="1"/>
          <p:nvPr/>
        </p:nvSpPr>
        <p:spPr>
          <a:xfrm>
            <a:off x="6646254" y="1018459"/>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
        <p:nvSpPr>
          <p:cNvPr id="52" name="TextBox 51"/>
          <p:cNvSpPr txBox="1"/>
          <p:nvPr/>
        </p:nvSpPr>
        <p:spPr>
          <a:xfrm>
            <a:off x="7162800" y="895350"/>
            <a:ext cx="838200" cy="830997"/>
          </a:xfrm>
          <a:prstGeom prst="rect">
            <a:avLst/>
          </a:prstGeom>
          <a:noFill/>
        </p:spPr>
        <p:txBody>
          <a:bodyPr wrap="square" rtlCol="0">
            <a:spAutoFit/>
          </a:bodyPr>
          <a:lstStyle/>
          <a:p>
            <a:r>
              <a:rPr lang="en-US" sz="4800" smtClean="0"/>
              <a:t>20</a:t>
            </a:r>
            <a:endParaRPr lang="vi-VN" sz="4800" dirty="0" smtClean="0"/>
          </a:p>
        </p:txBody>
      </p:sp>
      <p:sp>
        <p:nvSpPr>
          <p:cNvPr id="53" name="TextBox 52"/>
          <p:cNvSpPr txBox="1"/>
          <p:nvPr/>
        </p:nvSpPr>
        <p:spPr>
          <a:xfrm>
            <a:off x="7162800" y="895350"/>
            <a:ext cx="838200" cy="830997"/>
          </a:xfrm>
          <a:prstGeom prst="rect">
            <a:avLst/>
          </a:prstGeom>
          <a:noFill/>
        </p:spPr>
        <p:txBody>
          <a:bodyPr wrap="square" rtlCol="0">
            <a:spAutoFit/>
          </a:bodyPr>
          <a:lstStyle/>
          <a:p>
            <a:r>
              <a:rPr lang="en-US" sz="4800" smtClean="0"/>
              <a:t>19</a:t>
            </a:r>
            <a:endParaRPr lang="vi-VN" sz="4800" dirty="0" smtClean="0"/>
          </a:p>
        </p:txBody>
      </p:sp>
    </p:spTree>
    <p:extLst>
      <p:ext uri="{BB962C8B-B14F-4D97-AF65-F5344CB8AC3E}">
        <p14:creationId xmlns:p14="http://schemas.microsoft.com/office/powerpoint/2010/main" val="2231473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par>
                                <p:cTn id="8" presetID="21" presetClass="entr" presetSubtype="1" repeatCount="2100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heel(1)">
                                      <p:cBhvr>
                                        <p:cTn id="10" dur="1000"/>
                                        <p:tgtEl>
                                          <p:spTgt spid="3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xit" presetSubtype="0" fill="hold" grpId="1" nodeType="withEffect">
                                  <p:stCondLst>
                                    <p:cond delay="1000"/>
                                  </p:stCondLst>
                                  <p:childTnLst>
                                    <p:set>
                                      <p:cBhvr>
                                        <p:cTn id="14" dur="1" fill="hold">
                                          <p:stCondLst>
                                            <p:cond delay="0"/>
                                          </p:stCondLst>
                                        </p:cTn>
                                        <p:tgtEl>
                                          <p:spTgt spid="52"/>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53"/>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500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grpId="1" nodeType="withEffect">
                                  <p:stCondLst>
                                    <p:cond delay="600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ntr" presetSubtype="0" fill="hold" grpId="0" nodeType="withEffect">
                                  <p:stCondLst>
                                    <p:cond delay="600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xit" presetSubtype="0" fill="hold" grpId="1" nodeType="withEffect">
                                  <p:stCondLst>
                                    <p:cond delay="700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ntr" presetSubtype="0" fill="hold" grpId="0" nodeType="withEffect">
                                  <p:stCondLst>
                                    <p:cond delay="700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xit" presetSubtype="0" fill="hold" grpId="1" nodeType="withEffect">
                                  <p:stCondLst>
                                    <p:cond delay="800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ntr" presetSubtype="0" fill="hold" grpId="0" nodeType="withEffect">
                                  <p:stCondLst>
                                    <p:cond delay="800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grpId="1" nodeType="withEffect">
                                  <p:stCondLst>
                                    <p:cond delay="9000"/>
                                  </p:stCondLst>
                                  <p:childTnLst>
                                    <p:set>
                                      <p:cBhvr>
                                        <p:cTn id="46" dur="1" fill="hold">
                                          <p:stCondLst>
                                            <p:cond delay="0"/>
                                          </p:stCondLst>
                                        </p:cTn>
                                        <p:tgtEl>
                                          <p:spTgt spid="40"/>
                                        </p:tgtEl>
                                        <p:attrNameLst>
                                          <p:attrName>style.visibility</p:attrName>
                                        </p:attrNameLst>
                                      </p:cBhvr>
                                      <p:to>
                                        <p:strVal val="hidden"/>
                                      </p:to>
                                    </p:set>
                                  </p:childTnLst>
                                </p:cTn>
                              </p:par>
                              <p:par>
                                <p:cTn id="47" presetID="1" presetClass="entr" presetSubtype="0" fill="hold" grpId="0" nodeType="withEffect">
                                  <p:stCondLst>
                                    <p:cond delay="900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10000"/>
                                  </p:stCondLst>
                                  <p:childTnLst>
                                    <p:set>
                                      <p:cBhvr>
                                        <p:cTn id="50" dur="1" fill="hold">
                                          <p:stCondLst>
                                            <p:cond delay="0"/>
                                          </p:stCondLst>
                                        </p:cTn>
                                        <p:tgtEl>
                                          <p:spTgt spid="41"/>
                                        </p:tgtEl>
                                        <p:attrNameLst>
                                          <p:attrName>style.visibility</p:attrName>
                                        </p:attrNameLst>
                                      </p:cBhvr>
                                      <p:to>
                                        <p:strVal val="hidden"/>
                                      </p:to>
                                    </p:set>
                                  </p:childTnLst>
                                </p:cTn>
                              </p:par>
                              <p:par>
                                <p:cTn id="51" presetID="1" presetClass="entr" presetSubtype="0" fill="hold" grpId="0" nodeType="withEffect">
                                  <p:stCondLst>
                                    <p:cond delay="1000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xit" presetSubtype="0" fill="hold" grpId="1" nodeType="withEffect">
                                  <p:stCondLst>
                                    <p:cond delay="11000"/>
                                  </p:stCondLst>
                                  <p:childTnLst>
                                    <p:set>
                                      <p:cBhvr>
                                        <p:cTn id="54" dur="1" fill="hold">
                                          <p:stCondLst>
                                            <p:cond delay="0"/>
                                          </p:stCondLst>
                                        </p:cTn>
                                        <p:tgtEl>
                                          <p:spTgt spid="42"/>
                                        </p:tgtEl>
                                        <p:attrNameLst>
                                          <p:attrName>style.visibility</p:attrName>
                                        </p:attrNameLst>
                                      </p:cBhvr>
                                      <p:to>
                                        <p:strVal val="hidden"/>
                                      </p:to>
                                    </p:set>
                                  </p:childTnLst>
                                </p:cTn>
                              </p:par>
                              <p:par>
                                <p:cTn id="55" presetID="1" presetClass="entr" presetSubtype="0" fill="hold" grpId="0" nodeType="withEffect">
                                  <p:stCondLst>
                                    <p:cond delay="1100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xit" presetSubtype="0" fill="hold" grpId="1" nodeType="withEffect">
                                  <p:stCondLst>
                                    <p:cond delay="1200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ntr" presetSubtype="0" fill="hold" grpId="0" nodeType="withEffect">
                                  <p:stCondLst>
                                    <p:cond delay="1200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xit" presetSubtype="0" fill="hold" grpId="1" nodeType="withEffect">
                                  <p:stCondLst>
                                    <p:cond delay="1300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ntr" presetSubtype="0" fill="hold" grpId="0" nodeType="withEffect">
                                  <p:stCondLst>
                                    <p:cond delay="1300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xit" presetSubtype="0" fill="hold" grpId="1" nodeType="withEffect">
                                  <p:stCondLst>
                                    <p:cond delay="14000"/>
                                  </p:stCondLst>
                                  <p:childTnLst>
                                    <p:set>
                                      <p:cBhvr>
                                        <p:cTn id="66" dur="1" fill="hold">
                                          <p:stCondLst>
                                            <p:cond delay="0"/>
                                          </p:stCondLst>
                                        </p:cTn>
                                        <p:tgtEl>
                                          <p:spTgt spid="45"/>
                                        </p:tgtEl>
                                        <p:attrNameLst>
                                          <p:attrName>style.visibility</p:attrName>
                                        </p:attrNameLst>
                                      </p:cBhvr>
                                      <p:to>
                                        <p:strVal val="hidden"/>
                                      </p:to>
                                    </p:set>
                                  </p:childTnLst>
                                </p:cTn>
                              </p:par>
                              <p:par>
                                <p:cTn id="67" presetID="1" presetClass="entr" presetSubtype="0" fill="hold" grpId="0" nodeType="withEffect">
                                  <p:stCondLst>
                                    <p:cond delay="1400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xit" presetSubtype="0" fill="hold" grpId="1" nodeType="withEffect">
                                  <p:stCondLst>
                                    <p:cond delay="15000"/>
                                  </p:stCondLst>
                                  <p:childTnLst>
                                    <p:set>
                                      <p:cBhvr>
                                        <p:cTn id="70" dur="1" fill="hold">
                                          <p:stCondLst>
                                            <p:cond delay="0"/>
                                          </p:stCondLst>
                                        </p:cTn>
                                        <p:tgtEl>
                                          <p:spTgt spid="46"/>
                                        </p:tgtEl>
                                        <p:attrNameLst>
                                          <p:attrName>style.visibility</p:attrName>
                                        </p:attrNameLst>
                                      </p:cBhvr>
                                      <p:to>
                                        <p:strVal val="hidden"/>
                                      </p:to>
                                    </p:set>
                                  </p:childTnLst>
                                </p:cTn>
                              </p:par>
                              <p:par>
                                <p:cTn id="71" presetID="1" presetClass="entr" presetSubtype="0" fill="hold" grpId="0" nodeType="withEffect">
                                  <p:stCondLst>
                                    <p:cond delay="1500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xit" presetSubtype="0" fill="hold" grpId="1" nodeType="withEffect">
                                  <p:stCondLst>
                                    <p:cond delay="16000"/>
                                  </p:stCondLst>
                                  <p:childTnLst>
                                    <p:set>
                                      <p:cBhvr>
                                        <p:cTn id="74" dur="1" fill="hold">
                                          <p:stCondLst>
                                            <p:cond delay="0"/>
                                          </p:stCondLst>
                                        </p:cTn>
                                        <p:tgtEl>
                                          <p:spTgt spid="47"/>
                                        </p:tgtEl>
                                        <p:attrNameLst>
                                          <p:attrName>style.visibility</p:attrName>
                                        </p:attrNameLst>
                                      </p:cBhvr>
                                      <p:to>
                                        <p:strVal val="hidden"/>
                                      </p:to>
                                    </p:set>
                                  </p:childTnLst>
                                </p:cTn>
                              </p:par>
                              <p:par>
                                <p:cTn id="75" presetID="1" presetClass="entr" presetSubtype="0" fill="hold" grpId="0" nodeType="withEffect">
                                  <p:stCondLst>
                                    <p:cond delay="1600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xit" presetSubtype="0" fill="hold" grpId="1" nodeType="withEffect">
                                  <p:stCondLst>
                                    <p:cond delay="17000"/>
                                  </p:stCondLst>
                                  <p:childTnLst>
                                    <p:set>
                                      <p:cBhvr>
                                        <p:cTn id="78" dur="1" fill="hold">
                                          <p:stCondLst>
                                            <p:cond delay="0"/>
                                          </p:stCondLst>
                                        </p:cTn>
                                        <p:tgtEl>
                                          <p:spTgt spid="48"/>
                                        </p:tgtEl>
                                        <p:attrNameLst>
                                          <p:attrName>style.visibility</p:attrName>
                                        </p:attrNameLst>
                                      </p:cBhvr>
                                      <p:to>
                                        <p:strVal val="hidden"/>
                                      </p:to>
                                    </p:set>
                                  </p:childTnLst>
                                </p:cTn>
                              </p:par>
                              <p:par>
                                <p:cTn id="79" presetID="1" presetClass="entr" presetSubtype="0" fill="hold" grpId="0" nodeType="withEffect">
                                  <p:stCondLst>
                                    <p:cond delay="1700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xit" presetSubtype="0" fill="hold" grpId="1" nodeType="withEffect">
                                  <p:stCondLst>
                                    <p:cond delay="18000"/>
                                  </p:stCondLst>
                                  <p:childTnLst>
                                    <p:set>
                                      <p:cBhvr>
                                        <p:cTn id="82" dur="1" fill="hold">
                                          <p:stCondLst>
                                            <p:cond delay="0"/>
                                          </p:stCondLst>
                                        </p:cTn>
                                        <p:tgtEl>
                                          <p:spTgt spid="49"/>
                                        </p:tgtEl>
                                        <p:attrNameLst>
                                          <p:attrName>style.visibility</p:attrName>
                                        </p:attrNameLst>
                                      </p:cBhvr>
                                      <p:to>
                                        <p:strVal val="hidden"/>
                                      </p:to>
                                    </p:set>
                                  </p:childTnLst>
                                </p:cTn>
                              </p:par>
                              <p:par>
                                <p:cTn id="83" presetID="1" presetClass="entr" presetSubtype="0" fill="hold" grpId="0" nodeType="withEffect">
                                  <p:stCondLst>
                                    <p:cond delay="1800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xit" presetSubtype="0" fill="hold" grpId="1" nodeType="withEffect">
                                  <p:stCondLst>
                                    <p:cond delay="19000"/>
                                  </p:stCondLst>
                                  <p:childTnLst>
                                    <p:set>
                                      <p:cBhvr>
                                        <p:cTn id="86" dur="1" fill="hold">
                                          <p:stCondLst>
                                            <p:cond delay="0"/>
                                          </p:stCondLst>
                                        </p:cTn>
                                        <p:tgtEl>
                                          <p:spTgt spid="11"/>
                                        </p:tgtEl>
                                        <p:attrNameLst>
                                          <p:attrName>style.visibility</p:attrName>
                                        </p:attrNameLst>
                                      </p:cBhvr>
                                      <p:to>
                                        <p:strVal val="hidden"/>
                                      </p:to>
                                    </p:set>
                                  </p:childTnLst>
                                </p:cTn>
                              </p:par>
                              <p:par>
                                <p:cTn id="87" presetID="1" presetClass="entr" presetSubtype="0" fill="hold" grpId="0" nodeType="withEffect">
                                  <p:stCondLst>
                                    <p:cond delay="1900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xit" presetSubtype="0" fill="hold" grpId="1" nodeType="withEffect">
                                  <p:stCondLst>
                                    <p:cond delay="20000"/>
                                  </p:stCondLst>
                                  <p:childTnLst>
                                    <p:set>
                                      <p:cBhvr>
                                        <p:cTn id="90" dur="1" fill="hold">
                                          <p:stCondLst>
                                            <p:cond delay="0"/>
                                          </p:stCondLst>
                                        </p:cTn>
                                        <p:tgtEl>
                                          <p:spTgt spid="50"/>
                                        </p:tgtEl>
                                        <p:attrNameLst>
                                          <p:attrName>style.visibility</p:attrName>
                                        </p:attrNameLst>
                                      </p:cBhvr>
                                      <p:to>
                                        <p:strVal val="hidden"/>
                                      </p:to>
                                    </p:set>
                                  </p:childTnLst>
                                </p:cTn>
                              </p:par>
                              <p:par>
                                <p:cTn id="91" presetID="1" presetClass="exit" presetSubtype="0" fill="hold" grpId="1" nodeType="withEffect">
                                  <p:stCondLst>
                                    <p:cond delay="20000"/>
                                  </p:stCondLst>
                                  <p:childTnLst>
                                    <p:set>
                                      <p:cBhvr>
                                        <p:cTn id="92" dur="1" fill="hold">
                                          <p:stCondLst>
                                            <p:cond delay="0"/>
                                          </p:stCondLst>
                                        </p:cTn>
                                        <p:tgtEl>
                                          <p:spTgt spid="10"/>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33"/>
                                        </p:tgtEl>
                                        <p:attrNameLst>
                                          <p:attrName>style.visibility</p:attrName>
                                        </p:attrNameLst>
                                      </p:cBhvr>
                                      <p:to>
                                        <p:strVal val="hidden"/>
                                      </p:to>
                                    </p:set>
                                  </p:childTnLst>
                                </p:cTn>
                              </p:par>
                            </p:childTnLst>
                          </p:cTn>
                        </p:par>
                        <p:par>
                          <p:cTn id="95" fill="hold">
                            <p:stCondLst>
                              <p:cond delay="21000"/>
                            </p:stCondLst>
                            <p:childTnLst>
                              <p:par>
                                <p:cTn id="96" presetID="10"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circle(in)">
                                      <p:cBhvr>
                                        <p:cTn id="10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11" grpId="0"/>
      <p:bldP spid="11" grpId="1"/>
      <p:bldP spid="33" grpId="0" animBg="1"/>
      <p:bldP spid="33" grpId="1" animBg="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animBg="1"/>
      <p:bldP spid="52" grpId="0"/>
      <p:bldP spid="52" grpId="1"/>
      <p:bldP spid="53" grpId="0"/>
      <p:bldP spid="5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8"/>
            <a:ext cx="9144000" cy="5179618"/>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6" name="Rounded Rectangle 5"/>
          <p:cNvSpPr/>
          <p:nvPr/>
        </p:nvSpPr>
        <p:spPr>
          <a:xfrm>
            <a:off x="3451860" y="10477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Hộp bút</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26" name="TextBox 25"/>
          <p:cNvSpPr txBox="1"/>
          <p:nvPr/>
        </p:nvSpPr>
        <p:spPr>
          <a:xfrm>
            <a:off x="76200" y="1123950"/>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
        <p:nvSpPr>
          <p:cNvPr id="50" name="TextBox 49"/>
          <p:cNvSpPr txBox="1"/>
          <p:nvPr/>
        </p:nvSpPr>
        <p:spPr>
          <a:xfrm>
            <a:off x="228600" y="1147780"/>
            <a:ext cx="838200" cy="830997"/>
          </a:xfrm>
          <a:prstGeom prst="rect">
            <a:avLst/>
          </a:prstGeom>
          <a:noFill/>
        </p:spPr>
        <p:txBody>
          <a:bodyPr wrap="square" rtlCol="0">
            <a:spAutoFit/>
          </a:bodyPr>
          <a:lstStyle/>
          <a:p>
            <a:r>
              <a:rPr lang="en-US" sz="4800" smtClean="0"/>
              <a:t>20</a:t>
            </a:r>
            <a:endParaRPr lang="vi-VN" sz="4800" dirty="0" smtClean="0"/>
          </a:p>
        </p:txBody>
      </p:sp>
      <p:sp>
        <p:nvSpPr>
          <p:cNvPr id="51" name="TextBox 50"/>
          <p:cNvSpPr txBox="1"/>
          <p:nvPr/>
        </p:nvSpPr>
        <p:spPr>
          <a:xfrm>
            <a:off x="228600" y="1123950"/>
            <a:ext cx="838200" cy="830997"/>
          </a:xfrm>
          <a:prstGeom prst="rect">
            <a:avLst/>
          </a:prstGeom>
          <a:noFill/>
        </p:spPr>
        <p:txBody>
          <a:bodyPr wrap="square" rtlCol="0">
            <a:spAutoFit/>
          </a:bodyPr>
          <a:lstStyle/>
          <a:p>
            <a:r>
              <a:rPr lang="en-US" sz="4800" smtClean="0"/>
              <a:t>19</a:t>
            </a:r>
            <a:endParaRPr lang="vi-VN" sz="4800" dirty="0" smtClean="0"/>
          </a:p>
        </p:txBody>
      </p:sp>
      <p:sp>
        <p:nvSpPr>
          <p:cNvPr id="52" name="TextBox 51"/>
          <p:cNvSpPr txBox="1"/>
          <p:nvPr/>
        </p:nvSpPr>
        <p:spPr>
          <a:xfrm>
            <a:off x="228600" y="1123947"/>
            <a:ext cx="838200" cy="830997"/>
          </a:xfrm>
          <a:prstGeom prst="rect">
            <a:avLst/>
          </a:prstGeom>
          <a:noFill/>
        </p:spPr>
        <p:txBody>
          <a:bodyPr wrap="square" rtlCol="0">
            <a:spAutoFit/>
          </a:bodyPr>
          <a:lstStyle/>
          <a:p>
            <a:r>
              <a:rPr lang="en-US" sz="4800" smtClean="0"/>
              <a:t>18</a:t>
            </a:r>
            <a:endParaRPr lang="vi-VN" sz="4800" dirty="0" smtClean="0"/>
          </a:p>
        </p:txBody>
      </p:sp>
      <p:sp>
        <p:nvSpPr>
          <p:cNvPr id="53" name="TextBox 52"/>
          <p:cNvSpPr txBox="1"/>
          <p:nvPr/>
        </p:nvSpPr>
        <p:spPr>
          <a:xfrm>
            <a:off x="228600" y="1147780"/>
            <a:ext cx="838200" cy="830997"/>
          </a:xfrm>
          <a:prstGeom prst="rect">
            <a:avLst/>
          </a:prstGeom>
          <a:noFill/>
        </p:spPr>
        <p:txBody>
          <a:bodyPr wrap="square" rtlCol="0">
            <a:spAutoFit/>
          </a:bodyPr>
          <a:lstStyle/>
          <a:p>
            <a:r>
              <a:rPr lang="en-US" sz="4800" smtClean="0"/>
              <a:t>17</a:t>
            </a:r>
            <a:endParaRPr lang="vi-VN" sz="4800" dirty="0" smtClean="0"/>
          </a:p>
        </p:txBody>
      </p:sp>
      <p:sp>
        <p:nvSpPr>
          <p:cNvPr id="54" name="TextBox 53"/>
          <p:cNvSpPr txBox="1"/>
          <p:nvPr/>
        </p:nvSpPr>
        <p:spPr>
          <a:xfrm>
            <a:off x="228600" y="1123946"/>
            <a:ext cx="838200" cy="830997"/>
          </a:xfrm>
          <a:prstGeom prst="rect">
            <a:avLst/>
          </a:prstGeom>
          <a:noFill/>
        </p:spPr>
        <p:txBody>
          <a:bodyPr wrap="square" rtlCol="0">
            <a:spAutoFit/>
          </a:bodyPr>
          <a:lstStyle/>
          <a:p>
            <a:r>
              <a:rPr lang="en-US" sz="4800" smtClean="0"/>
              <a:t>16</a:t>
            </a:r>
            <a:endParaRPr lang="vi-VN" sz="4800" dirty="0" smtClean="0"/>
          </a:p>
        </p:txBody>
      </p:sp>
      <p:sp>
        <p:nvSpPr>
          <p:cNvPr id="55" name="TextBox 54"/>
          <p:cNvSpPr txBox="1"/>
          <p:nvPr/>
        </p:nvSpPr>
        <p:spPr>
          <a:xfrm>
            <a:off x="228600" y="1147779"/>
            <a:ext cx="838200" cy="830997"/>
          </a:xfrm>
          <a:prstGeom prst="rect">
            <a:avLst/>
          </a:prstGeom>
          <a:noFill/>
        </p:spPr>
        <p:txBody>
          <a:bodyPr wrap="square" rtlCol="0">
            <a:spAutoFit/>
          </a:bodyPr>
          <a:lstStyle/>
          <a:p>
            <a:r>
              <a:rPr lang="en-US" sz="4800" smtClean="0"/>
              <a:t>15</a:t>
            </a:r>
            <a:endParaRPr lang="vi-VN" sz="4800" dirty="0" smtClean="0"/>
          </a:p>
        </p:txBody>
      </p:sp>
      <p:sp>
        <p:nvSpPr>
          <p:cNvPr id="56" name="TextBox 55"/>
          <p:cNvSpPr txBox="1"/>
          <p:nvPr/>
        </p:nvSpPr>
        <p:spPr>
          <a:xfrm>
            <a:off x="228600" y="1147780"/>
            <a:ext cx="838200" cy="830997"/>
          </a:xfrm>
          <a:prstGeom prst="rect">
            <a:avLst/>
          </a:prstGeom>
          <a:noFill/>
        </p:spPr>
        <p:txBody>
          <a:bodyPr wrap="square" rtlCol="0">
            <a:spAutoFit/>
          </a:bodyPr>
          <a:lstStyle/>
          <a:p>
            <a:r>
              <a:rPr lang="en-US" sz="4800" smtClean="0"/>
              <a:t>14</a:t>
            </a:r>
            <a:endParaRPr lang="vi-VN" sz="4800" dirty="0" smtClean="0"/>
          </a:p>
        </p:txBody>
      </p:sp>
      <p:sp>
        <p:nvSpPr>
          <p:cNvPr id="57" name="TextBox 56"/>
          <p:cNvSpPr txBox="1"/>
          <p:nvPr/>
        </p:nvSpPr>
        <p:spPr>
          <a:xfrm>
            <a:off x="228600" y="1147780"/>
            <a:ext cx="838200" cy="830997"/>
          </a:xfrm>
          <a:prstGeom prst="rect">
            <a:avLst/>
          </a:prstGeom>
          <a:noFill/>
        </p:spPr>
        <p:txBody>
          <a:bodyPr wrap="square" rtlCol="0">
            <a:spAutoFit/>
          </a:bodyPr>
          <a:lstStyle/>
          <a:p>
            <a:r>
              <a:rPr lang="en-US" sz="4800" smtClean="0"/>
              <a:t>13</a:t>
            </a:r>
            <a:endParaRPr lang="vi-VN" sz="4800" dirty="0" smtClean="0"/>
          </a:p>
        </p:txBody>
      </p:sp>
      <p:sp>
        <p:nvSpPr>
          <p:cNvPr id="58" name="TextBox 57"/>
          <p:cNvSpPr txBox="1"/>
          <p:nvPr/>
        </p:nvSpPr>
        <p:spPr>
          <a:xfrm>
            <a:off x="228600" y="1147780"/>
            <a:ext cx="838200" cy="830997"/>
          </a:xfrm>
          <a:prstGeom prst="rect">
            <a:avLst/>
          </a:prstGeom>
          <a:noFill/>
        </p:spPr>
        <p:txBody>
          <a:bodyPr wrap="square" rtlCol="0">
            <a:spAutoFit/>
          </a:bodyPr>
          <a:lstStyle/>
          <a:p>
            <a:r>
              <a:rPr lang="en-US" sz="4800" smtClean="0"/>
              <a:t>12</a:t>
            </a:r>
            <a:endParaRPr lang="vi-VN" sz="4800" dirty="0" smtClean="0"/>
          </a:p>
        </p:txBody>
      </p:sp>
      <p:sp>
        <p:nvSpPr>
          <p:cNvPr id="59" name="TextBox 58"/>
          <p:cNvSpPr txBox="1"/>
          <p:nvPr/>
        </p:nvSpPr>
        <p:spPr>
          <a:xfrm>
            <a:off x="228600" y="1123949"/>
            <a:ext cx="838200" cy="830997"/>
          </a:xfrm>
          <a:prstGeom prst="rect">
            <a:avLst/>
          </a:prstGeom>
          <a:noFill/>
        </p:spPr>
        <p:txBody>
          <a:bodyPr wrap="square" rtlCol="0">
            <a:spAutoFit/>
          </a:bodyPr>
          <a:lstStyle/>
          <a:p>
            <a:r>
              <a:rPr lang="en-US" sz="4800" smtClean="0"/>
              <a:t>11</a:t>
            </a:r>
            <a:endParaRPr lang="vi-VN" sz="4800" dirty="0" smtClean="0"/>
          </a:p>
        </p:txBody>
      </p:sp>
      <p:sp>
        <p:nvSpPr>
          <p:cNvPr id="60" name="TextBox 59"/>
          <p:cNvSpPr txBox="1"/>
          <p:nvPr/>
        </p:nvSpPr>
        <p:spPr>
          <a:xfrm>
            <a:off x="228600" y="1123945"/>
            <a:ext cx="838200" cy="830997"/>
          </a:xfrm>
          <a:prstGeom prst="rect">
            <a:avLst/>
          </a:prstGeom>
          <a:noFill/>
        </p:spPr>
        <p:txBody>
          <a:bodyPr wrap="square" rtlCol="0">
            <a:spAutoFit/>
          </a:bodyPr>
          <a:lstStyle/>
          <a:p>
            <a:r>
              <a:rPr lang="en-US" sz="4800" smtClean="0"/>
              <a:t>10</a:t>
            </a:r>
            <a:endParaRPr lang="vi-VN" sz="4800" dirty="0" smtClean="0"/>
          </a:p>
        </p:txBody>
      </p:sp>
      <p:sp>
        <p:nvSpPr>
          <p:cNvPr id="61" name="TextBox 60"/>
          <p:cNvSpPr txBox="1"/>
          <p:nvPr/>
        </p:nvSpPr>
        <p:spPr>
          <a:xfrm>
            <a:off x="228600" y="1147780"/>
            <a:ext cx="838200" cy="830997"/>
          </a:xfrm>
          <a:prstGeom prst="rect">
            <a:avLst/>
          </a:prstGeom>
          <a:noFill/>
        </p:spPr>
        <p:txBody>
          <a:bodyPr wrap="square" rtlCol="0">
            <a:spAutoFit/>
          </a:bodyPr>
          <a:lstStyle/>
          <a:p>
            <a:r>
              <a:rPr lang="en-US" sz="4800" smtClean="0"/>
              <a:t>09</a:t>
            </a:r>
            <a:endParaRPr lang="vi-VN" sz="4800" dirty="0" smtClean="0"/>
          </a:p>
        </p:txBody>
      </p:sp>
      <p:sp>
        <p:nvSpPr>
          <p:cNvPr id="62" name="TextBox 61"/>
          <p:cNvSpPr txBox="1"/>
          <p:nvPr/>
        </p:nvSpPr>
        <p:spPr>
          <a:xfrm>
            <a:off x="228600" y="1147780"/>
            <a:ext cx="838200" cy="830997"/>
          </a:xfrm>
          <a:prstGeom prst="rect">
            <a:avLst/>
          </a:prstGeom>
          <a:noFill/>
        </p:spPr>
        <p:txBody>
          <a:bodyPr wrap="square" rtlCol="0">
            <a:spAutoFit/>
          </a:bodyPr>
          <a:lstStyle/>
          <a:p>
            <a:r>
              <a:rPr lang="en-US" sz="4800" smtClean="0"/>
              <a:t>08</a:t>
            </a:r>
            <a:endParaRPr lang="vi-VN" sz="4800" dirty="0" smtClean="0"/>
          </a:p>
        </p:txBody>
      </p:sp>
      <p:sp>
        <p:nvSpPr>
          <p:cNvPr id="63" name="TextBox 62"/>
          <p:cNvSpPr txBox="1"/>
          <p:nvPr/>
        </p:nvSpPr>
        <p:spPr>
          <a:xfrm>
            <a:off x="228600" y="1123944"/>
            <a:ext cx="838200" cy="830997"/>
          </a:xfrm>
          <a:prstGeom prst="rect">
            <a:avLst/>
          </a:prstGeom>
          <a:noFill/>
        </p:spPr>
        <p:txBody>
          <a:bodyPr wrap="square" rtlCol="0">
            <a:spAutoFit/>
          </a:bodyPr>
          <a:lstStyle/>
          <a:p>
            <a:r>
              <a:rPr lang="en-US" sz="4800" smtClean="0"/>
              <a:t>07</a:t>
            </a:r>
            <a:endParaRPr lang="vi-VN" sz="4800" dirty="0" smtClean="0"/>
          </a:p>
        </p:txBody>
      </p:sp>
      <p:sp>
        <p:nvSpPr>
          <p:cNvPr id="64" name="TextBox 63"/>
          <p:cNvSpPr txBox="1"/>
          <p:nvPr/>
        </p:nvSpPr>
        <p:spPr>
          <a:xfrm>
            <a:off x="228600" y="1147780"/>
            <a:ext cx="838200" cy="830997"/>
          </a:xfrm>
          <a:prstGeom prst="rect">
            <a:avLst/>
          </a:prstGeom>
          <a:noFill/>
        </p:spPr>
        <p:txBody>
          <a:bodyPr wrap="square" rtlCol="0">
            <a:spAutoFit/>
          </a:bodyPr>
          <a:lstStyle/>
          <a:p>
            <a:r>
              <a:rPr lang="en-US" sz="4800" smtClean="0"/>
              <a:t>06</a:t>
            </a:r>
            <a:endParaRPr lang="vi-VN" sz="4800" dirty="0" smtClean="0"/>
          </a:p>
        </p:txBody>
      </p:sp>
      <p:sp>
        <p:nvSpPr>
          <p:cNvPr id="65" name="TextBox 64"/>
          <p:cNvSpPr txBox="1"/>
          <p:nvPr/>
        </p:nvSpPr>
        <p:spPr>
          <a:xfrm>
            <a:off x="228600" y="1123948"/>
            <a:ext cx="838200" cy="830997"/>
          </a:xfrm>
          <a:prstGeom prst="rect">
            <a:avLst/>
          </a:prstGeom>
          <a:noFill/>
        </p:spPr>
        <p:txBody>
          <a:bodyPr wrap="square" rtlCol="0">
            <a:spAutoFit/>
          </a:bodyPr>
          <a:lstStyle/>
          <a:p>
            <a:r>
              <a:rPr lang="en-US" sz="4800" smtClean="0"/>
              <a:t>05</a:t>
            </a:r>
            <a:endParaRPr lang="vi-VN" sz="4800" dirty="0" smtClean="0"/>
          </a:p>
        </p:txBody>
      </p:sp>
      <p:sp>
        <p:nvSpPr>
          <p:cNvPr id="66" name="TextBox 65"/>
          <p:cNvSpPr txBox="1"/>
          <p:nvPr/>
        </p:nvSpPr>
        <p:spPr>
          <a:xfrm>
            <a:off x="228600" y="1047750"/>
            <a:ext cx="838200" cy="1569660"/>
          </a:xfrm>
          <a:prstGeom prst="rect">
            <a:avLst/>
          </a:prstGeom>
          <a:noFill/>
        </p:spPr>
        <p:txBody>
          <a:bodyPr wrap="square" rtlCol="0">
            <a:spAutoFit/>
          </a:bodyPr>
          <a:lstStyle/>
          <a:p>
            <a:r>
              <a:rPr lang="en-US" sz="4800" smtClean="0"/>
              <a:t>04</a:t>
            </a:r>
          </a:p>
          <a:p>
            <a:endParaRPr lang="vi-VN" sz="4800" dirty="0" smtClean="0"/>
          </a:p>
        </p:txBody>
      </p:sp>
      <p:sp>
        <p:nvSpPr>
          <p:cNvPr id="67" name="TextBox 66"/>
          <p:cNvSpPr txBox="1"/>
          <p:nvPr/>
        </p:nvSpPr>
        <p:spPr>
          <a:xfrm>
            <a:off x="228600" y="1123950"/>
            <a:ext cx="838200" cy="830997"/>
          </a:xfrm>
          <a:prstGeom prst="rect">
            <a:avLst/>
          </a:prstGeom>
          <a:noFill/>
        </p:spPr>
        <p:txBody>
          <a:bodyPr wrap="square" rtlCol="0">
            <a:spAutoFit/>
          </a:bodyPr>
          <a:lstStyle/>
          <a:p>
            <a:r>
              <a:rPr lang="en-US" sz="4800" smtClean="0"/>
              <a:t>03</a:t>
            </a:r>
            <a:endParaRPr lang="vi-VN" sz="4800" dirty="0" smtClean="0"/>
          </a:p>
        </p:txBody>
      </p:sp>
      <p:sp>
        <p:nvSpPr>
          <p:cNvPr id="68" name="TextBox 67"/>
          <p:cNvSpPr txBox="1"/>
          <p:nvPr/>
        </p:nvSpPr>
        <p:spPr>
          <a:xfrm>
            <a:off x="228600" y="1147780"/>
            <a:ext cx="838200" cy="830997"/>
          </a:xfrm>
          <a:prstGeom prst="rect">
            <a:avLst/>
          </a:prstGeom>
          <a:noFill/>
        </p:spPr>
        <p:txBody>
          <a:bodyPr wrap="square" rtlCol="0">
            <a:spAutoFit/>
          </a:bodyPr>
          <a:lstStyle/>
          <a:p>
            <a:r>
              <a:rPr lang="en-US" sz="4800" smtClean="0"/>
              <a:t>02</a:t>
            </a:r>
            <a:endParaRPr lang="vi-VN" sz="4800" dirty="0" smtClean="0"/>
          </a:p>
        </p:txBody>
      </p:sp>
      <p:sp>
        <p:nvSpPr>
          <p:cNvPr id="69" name="TextBox 68"/>
          <p:cNvSpPr txBox="1"/>
          <p:nvPr/>
        </p:nvSpPr>
        <p:spPr>
          <a:xfrm>
            <a:off x="228600" y="1147780"/>
            <a:ext cx="838200" cy="830997"/>
          </a:xfrm>
          <a:prstGeom prst="rect">
            <a:avLst/>
          </a:prstGeom>
          <a:noFill/>
        </p:spPr>
        <p:txBody>
          <a:bodyPr wrap="square" rtlCol="0">
            <a:spAutoFit/>
          </a:bodyPr>
          <a:lstStyle/>
          <a:p>
            <a:r>
              <a:rPr lang="en-US" sz="4800" smtClean="0"/>
              <a:t>01</a:t>
            </a:r>
            <a:endParaRPr lang="vi-VN" sz="4800" dirty="0" smtClean="0"/>
          </a:p>
        </p:txBody>
      </p:sp>
      <p:sp>
        <p:nvSpPr>
          <p:cNvPr id="70" name="Oval 69"/>
          <p:cNvSpPr/>
          <p:nvPr/>
        </p:nvSpPr>
        <p:spPr>
          <a:xfrm>
            <a:off x="76200" y="97155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Oval 70"/>
          <p:cNvSpPr/>
          <p:nvPr/>
        </p:nvSpPr>
        <p:spPr>
          <a:xfrm>
            <a:off x="228600" y="112395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145533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heel(1)">
                                      <p:cBhvr>
                                        <p:cTn id="7" dur="1000"/>
                                        <p:tgtEl>
                                          <p:spTgt spid="70"/>
                                        </p:tgtEl>
                                      </p:cBhvr>
                                    </p:animEffect>
                                  </p:childTnLst>
                                </p:cTn>
                              </p:par>
                              <p:par>
                                <p:cTn id="8" presetID="21" presetClass="entr" presetSubtype="1" repeatCount="2100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heel(1)">
                                      <p:cBhvr>
                                        <p:cTn id="10" dur="1000"/>
                                        <p:tgtEl>
                                          <p:spTgt spid="7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xit" presetSubtype="0" fill="hold" grpId="1" nodeType="withEffect">
                                  <p:stCondLst>
                                    <p:cond delay="100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51"/>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52"/>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53"/>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54"/>
                                        </p:tgtEl>
                                        <p:attrNameLst>
                                          <p:attrName>style.visibility</p:attrName>
                                        </p:attrNameLst>
                                      </p:cBhvr>
                                      <p:to>
                                        <p:strVal val="hidden"/>
                                      </p:to>
                                    </p:set>
                                  </p:childTnLst>
                                </p:cTn>
                              </p:par>
                              <p:par>
                                <p:cTn id="31" presetID="1" presetClass="entr" presetSubtype="0" fill="hold" grpId="0" nodeType="withEffect">
                                  <p:stCondLst>
                                    <p:cond delay="500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xit" presetSubtype="0" fill="hold" grpId="1" nodeType="withEffect">
                                  <p:stCondLst>
                                    <p:cond delay="600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grpId="0" nodeType="withEffect">
                                  <p:stCondLst>
                                    <p:cond delay="600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xit" presetSubtype="0" fill="hold" grpId="1" nodeType="withEffect">
                                  <p:stCondLst>
                                    <p:cond delay="7000"/>
                                  </p:stCondLst>
                                  <p:childTnLst>
                                    <p:set>
                                      <p:cBhvr>
                                        <p:cTn id="38" dur="1" fill="hold">
                                          <p:stCondLst>
                                            <p:cond delay="0"/>
                                          </p:stCondLst>
                                        </p:cTn>
                                        <p:tgtEl>
                                          <p:spTgt spid="56"/>
                                        </p:tgtEl>
                                        <p:attrNameLst>
                                          <p:attrName>style.visibility</p:attrName>
                                        </p:attrNameLst>
                                      </p:cBhvr>
                                      <p:to>
                                        <p:strVal val="hidden"/>
                                      </p:to>
                                    </p:set>
                                  </p:childTnLst>
                                </p:cTn>
                              </p:par>
                              <p:par>
                                <p:cTn id="39" presetID="1" presetClass="entr" presetSubtype="0" fill="hold" grpId="0" nodeType="withEffect">
                                  <p:stCondLst>
                                    <p:cond delay="700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xit" presetSubtype="0" fill="hold" grpId="1" nodeType="withEffect">
                                  <p:stCondLst>
                                    <p:cond delay="8000"/>
                                  </p:stCondLst>
                                  <p:childTnLst>
                                    <p:set>
                                      <p:cBhvr>
                                        <p:cTn id="42" dur="1" fill="hold">
                                          <p:stCondLst>
                                            <p:cond delay="0"/>
                                          </p:stCondLst>
                                        </p:cTn>
                                        <p:tgtEl>
                                          <p:spTgt spid="57"/>
                                        </p:tgtEl>
                                        <p:attrNameLst>
                                          <p:attrName>style.visibility</p:attrName>
                                        </p:attrNameLst>
                                      </p:cBhvr>
                                      <p:to>
                                        <p:strVal val="hidden"/>
                                      </p:to>
                                    </p:set>
                                  </p:childTnLst>
                                </p:cTn>
                              </p:par>
                              <p:par>
                                <p:cTn id="43" presetID="1" presetClass="entr" presetSubtype="0" fill="hold" grpId="0" nodeType="withEffect">
                                  <p:stCondLst>
                                    <p:cond delay="800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xit" presetSubtype="0" fill="hold" grpId="1" nodeType="withEffect">
                                  <p:stCondLst>
                                    <p:cond delay="9000"/>
                                  </p:stCondLst>
                                  <p:childTnLst>
                                    <p:set>
                                      <p:cBhvr>
                                        <p:cTn id="46" dur="1" fill="hold">
                                          <p:stCondLst>
                                            <p:cond delay="0"/>
                                          </p:stCondLst>
                                        </p:cTn>
                                        <p:tgtEl>
                                          <p:spTgt spid="58"/>
                                        </p:tgtEl>
                                        <p:attrNameLst>
                                          <p:attrName>style.visibility</p:attrName>
                                        </p:attrNameLst>
                                      </p:cBhvr>
                                      <p:to>
                                        <p:strVal val="hidden"/>
                                      </p:to>
                                    </p:set>
                                  </p:childTnLst>
                                </p:cTn>
                              </p:par>
                              <p:par>
                                <p:cTn id="47" presetID="1" presetClass="entr" presetSubtype="0" fill="hold" grpId="0" nodeType="withEffect">
                                  <p:stCondLst>
                                    <p:cond delay="900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xit" presetSubtype="0" fill="hold" grpId="1" nodeType="withEffect">
                                  <p:stCondLst>
                                    <p:cond delay="10000"/>
                                  </p:stCondLst>
                                  <p:childTnLst>
                                    <p:set>
                                      <p:cBhvr>
                                        <p:cTn id="50" dur="1" fill="hold">
                                          <p:stCondLst>
                                            <p:cond delay="0"/>
                                          </p:stCondLst>
                                        </p:cTn>
                                        <p:tgtEl>
                                          <p:spTgt spid="59"/>
                                        </p:tgtEl>
                                        <p:attrNameLst>
                                          <p:attrName>style.visibility</p:attrName>
                                        </p:attrNameLst>
                                      </p:cBhvr>
                                      <p:to>
                                        <p:strVal val="hidden"/>
                                      </p:to>
                                    </p:set>
                                  </p:childTnLst>
                                </p:cTn>
                              </p:par>
                              <p:par>
                                <p:cTn id="51" presetID="1" presetClass="entr" presetSubtype="0" fill="hold" grpId="0" nodeType="withEffect">
                                  <p:stCondLst>
                                    <p:cond delay="1000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xit" presetSubtype="0" fill="hold" grpId="1" nodeType="withEffect">
                                  <p:stCondLst>
                                    <p:cond delay="11000"/>
                                  </p:stCondLst>
                                  <p:childTnLst>
                                    <p:set>
                                      <p:cBhvr>
                                        <p:cTn id="54" dur="1" fill="hold">
                                          <p:stCondLst>
                                            <p:cond delay="0"/>
                                          </p:stCondLst>
                                        </p:cTn>
                                        <p:tgtEl>
                                          <p:spTgt spid="60"/>
                                        </p:tgtEl>
                                        <p:attrNameLst>
                                          <p:attrName>style.visibility</p:attrName>
                                        </p:attrNameLst>
                                      </p:cBhvr>
                                      <p:to>
                                        <p:strVal val="hidden"/>
                                      </p:to>
                                    </p:set>
                                  </p:childTnLst>
                                </p:cTn>
                              </p:par>
                              <p:par>
                                <p:cTn id="55" presetID="1" presetClass="entr" presetSubtype="0" fill="hold" grpId="0" nodeType="withEffect">
                                  <p:stCondLst>
                                    <p:cond delay="1100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xit" presetSubtype="0" fill="hold" grpId="1" nodeType="withEffect">
                                  <p:stCondLst>
                                    <p:cond delay="12000"/>
                                  </p:stCondLst>
                                  <p:childTnLst>
                                    <p:set>
                                      <p:cBhvr>
                                        <p:cTn id="58" dur="1" fill="hold">
                                          <p:stCondLst>
                                            <p:cond delay="0"/>
                                          </p:stCondLst>
                                        </p:cTn>
                                        <p:tgtEl>
                                          <p:spTgt spid="61"/>
                                        </p:tgtEl>
                                        <p:attrNameLst>
                                          <p:attrName>style.visibility</p:attrName>
                                        </p:attrNameLst>
                                      </p:cBhvr>
                                      <p:to>
                                        <p:strVal val="hidden"/>
                                      </p:to>
                                    </p:set>
                                  </p:childTnLst>
                                </p:cTn>
                              </p:par>
                              <p:par>
                                <p:cTn id="59" presetID="1" presetClass="entr" presetSubtype="0" fill="hold" grpId="0" nodeType="withEffect">
                                  <p:stCondLst>
                                    <p:cond delay="1200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xit" presetSubtype="0" fill="hold" grpId="1" nodeType="withEffect">
                                  <p:stCondLst>
                                    <p:cond delay="13000"/>
                                  </p:stCondLst>
                                  <p:childTnLst>
                                    <p:set>
                                      <p:cBhvr>
                                        <p:cTn id="62" dur="1" fill="hold">
                                          <p:stCondLst>
                                            <p:cond delay="0"/>
                                          </p:stCondLst>
                                        </p:cTn>
                                        <p:tgtEl>
                                          <p:spTgt spid="62"/>
                                        </p:tgtEl>
                                        <p:attrNameLst>
                                          <p:attrName>style.visibility</p:attrName>
                                        </p:attrNameLst>
                                      </p:cBhvr>
                                      <p:to>
                                        <p:strVal val="hidden"/>
                                      </p:to>
                                    </p:set>
                                  </p:childTnLst>
                                </p:cTn>
                              </p:par>
                              <p:par>
                                <p:cTn id="63" presetID="1" presetClass="entr" presetSubtype="0" fill="hold" grpId="0" nodeType="withEffect">
                                  <p:stCondLst>
                                    <p:cond delay="1300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xit" presetSubtype="0" fill="hold" grpId="1" nodeType="withEffect">
                                  <p:stCondLst>
                                    <p:cond delay="14000"/>
                                  </p:stCondLst>
                                  <p:childTnLst>
                                    <p:set>
                                      <p:cBhvr>
                                        <p:cTn id="66" dur="1" fill="hold">
                                          <p:stCondLst>
                                            <p:cond delay="0"/>
                                          </p:stCondLst>
                                        </p:cTn>
                                        <p:tgtEl>
                                          <p:spTgt spid="63"/>
                                        </p:tgtEl>
                                        <p:attrNameLst>
                                          <p:attrName>style.visibility</p:attrName>
                                        </p:attrNameLst>
                                      </p:cBhvr>
                                      <p:to>
                                        <p:strVal val="hidden"/>
                                      </p:to>
                                    </p:set>
                                  </p:childTnLst>
                                </p:cTn>
                              </p:par>
                              <p:par>
                                <p:cTn id="67" presetID="1" presetClass="entr" presetSubtype="0" fill="hold" grpId="0" nodeType="withEffect">
                                  <p:stCondLst>
                                    <p:cond delay="1400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xit" presetSubtype="0" fill="hold" grpId="1" nodeType="withEffect">
                                  <p:stCondLst>
                                    <p:cond delay="15000"/>
                                  </p:stCondLst>
                                  <p:childTnLst>
                                    <p:set>
                                      <p:cBhvr>
                                        <p:cTn id="70" dur="1" fill="hold">
                                          <p:stCondLst>
                                            <p:cond delay="0"/>
                                          </p:stCondLst>
                                        </p:cTn>
                                        <p:tgtEl>
                                          <p:spTgt spid="64"/>
                                        </p:tgtEl>
                                        <p:attrNameLst>
                                          <p:attrName>style.visibility</p:attrName>
                                        </p:attrNameLst>
                                      </p:cBhvr>
                                      <p:to>
                                        <p:strVal val="hidden"/>
                                      </p:to>
                                    </p:set>
                                  </p:childTnLst>
                                </p:cTn>
                              </p:par>
                              <p:par>
                                <p:cTn id="71" presetID="1" presetClass="entr" presetSubtype="0" fill="hold" grpId="0" nodeType="withEffect">
                                  <p:stCondLst>
                                    <p:cond delay="1500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xit" presetSubtype="0" fill="hold" grpId="1" nodeType="withEffect">
                                  <p:stCondLst>
                                    <p:cond delay="16000"/>
                                  </p:stCondLst>
                                  <p:childTnLst>
                                    <p:set>
                                      <p:cBhvr>
                                        <p:cTn id="74" dur="1" fill="hold">
                                          <p:stCondLst>
                                            <p:cond delay="0"/>
                                          </p:stCondLst>
                                        </p:cTn>
                                        <p:tgtEl>
                                          <p:spTgt spid="65"/>
                                        </p:tgtEl>
                                        <p:attrNameLst>
                                          <p:attrName>style.visibility</p:attrName>
                                        </p:attrNameLst>
                                      </p:cBhvr>
                                      <p:to>
                                        <p:strVal val="hidden"/>
                                      </p:to>
                                    </p:set>
                                  </p:childTnLst>
                                </p:cTn>
                              </p:par>
                              <p:par>
                                <p:cTn id="75" presetID="1" presetClass="entr" presetSubtype="0" fill="hold" grpId="0" nodeType="withEffect">
                                  <p:stCondLst>
                                    <p:cond delay="1600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xit" presetSubtype="0" fill="hold" grpId="1" nodeType="withEffect">
                                  <p:stCondLst>
                                    <p:cond delay="17000"/>
                                  </p:stCondLst>
                                  <p:childTnLst>
                                    <p:set>
                                      <p:cBhvr>
                                        <p:cTn id="78" dur="1" fill="hold">
                                          <p:stCondLst>
                                            <p:cond delay="0"/>
                                          </p:stCondLst>
                                        </p:cTn>
                                        <p:tgtEl>
                                          <p:spTgt spid="66"/>
                                        </p:tgtEl>
                                        <p:attrNameLst>
                                          <p:attrName>style.visibility</p:attrName>
                                        </p:attrNameLst>
                                      </p:cBhvr>
                                      <p:to>
                                        <p:strVal val="hidden"/>
                                      </p:to>
                                    </p:set>
                                  </p:childTnLst>
                                </p:cTn>
                              </p:par>
                              <p:par>
                                <p:cTn id="79" presetID="1" presetClass="entr" presetSubtype="0" fill="hold" grpId="0" nodeType="withEffect">
                                  <p:stCondLst>
                                    <p:cond delay="1700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xit" presetSubtype="0" fill="hold" grpId="1" nodeType="withEffect">
                                  <p:stCondLst>
                                    <p:cond delay="18000"/>
                                  </p:stCondLst>
                                  <p:childTnLst>
                                    <p:set>
                                      <p:cBhvr>
                                        <p:cTn id="82" dur="1" fill="hold">
                                          <p:stCondLst>
                                            <p:cond delay="0"/>
                                          </p:stCondLst>
                                        </p:cTn>
                                        <p:tgtEl>
                                          <p:spTgt spid="67"/>
                                        </p:tgtEl>
                                        <p:attrNameLst>
                                          <p:attrName>style.visibility</p:attrName>
                                        </p:attrNameLst>
                                      </p:cBhvr>
                                      <p:to>
                                        <p:strVal val="hidden"/>
                                      </p:to>
                                    </p:set>
                                  </p:childTnLst>
                                </p:cTn>
                              </p:par>
                              <p:par>
                                <p:cTn id="83" presetID="1" presetClass="entr" presetSubtype="0" fill="hold" grpId="0" nodeType="withEffect">
                                  <p:stCondLst>
                                    <p:cond delay="1800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xit" presetSubtype="0" fill="hold" grpId="1" nodeType="withEffect">
                                  <p:stCondLst>
                                    <p:cond delay="19000"/>
                                  </p:stCondLst>
                                  <p:childTnLst>
                                    <p:set>
                                      <p:cBhvr>
                                        <p:cTn id="86" dur="1" fill="hold">
                                          <p:stCondLst>
                                            <p:cond delay="0"/>
                                          </p:stCondLst>
                                        </p:cTn>
                                        <p:tgtEl>
                                          <p:spTgt spid="68"/>
                                        </p:tgtEl>
                                        <p:attrNameLst>
                                          <p:attrName>style.visibility</p:attrName>
                                        </p:attrNameLst>
                                      </p:cBhvr>
                                      <p:to>
                                        <p:strVal val="hidden"/>
                                      </p:to>
                                    </p:set>
                                  </p:childTnLst>
                                </p:cTn>
                              </p:par>
                              <p:par>
                                <p:cTn id="87" presetID="1" presetClass="entr" presetSubtype="0" fill="hold" grpId="0" nodeType="withEffect">
                                  <p:stCondLst>
                                    <p:cond delay="1900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xit" presetSubtype="0" fill="hold" grpId="1" nodeType="withEffect">
                                  <p:stCondLst>
                                    <p:cond delay="20000"/>
                                  </p:stCondLst>
                                  <p:childTnLst>
                                    <p:set>
                                      <p:cBhvr>
                                        <p:cTn id="90" dur="1" fill="hold">
                                          <p:stCondLst>
                                            <p:cond delay="0"/>
                                          </p:stCondLst>
                                        </p:cTn>
                                        <p:tgtEl>
                                          <p:spTgt spid="69"/>
                                        </p:tgtEl>
                                        <p:attrNameLst>
                                          <p:attrName>style.visibility</p:attrName>
                                        </p:attrNameLst>
                                      </p:cBhvr>
                                      <p:to>
                                        <p:strVal val="hidden"/>
                                      </p:to>
                                    </p:set>
                                  </p:childTnLst>
                                </p:cTn>
                              </p:par>
                              <p:par>
                                <p:cTn id="91" presetID="1" presetClass="exit" presetSubtype="0" fill="hold" grpId="1" nodeType="withEffect">
                                  <p:stCondLst>
                                    <p:cond delay="20000"/>
                                  </p:stCondLst>
                                  <p:childTnLst>
                                    <p:set>
                                      <p:cBhvr>
                                        <p:cTn id="92" dur="1" fill="hold">
                                          <p:stCondLst>
                                            <p:cond delay="0"/>
                                          </p:stCondLst>
                                        </p:cTn>
                                        <p:tgtEl>
                                          <p:spTgt spid="70"/>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71"/>
                                        </p:tgtEl>
                                        <p:attrNameLst>
                                          <p:attrName>style.visibility</p:attrName>
                                        </p:attrNameLst>
                                      </p:cBhvr>
                                      <p:to>
                                        <p:strVal val="hidden"/>
                                      </p:to>
                                    </p:set>
                                  </p:childTnLst>
                                </p:cTn>
                              </p:par>
                            </p:childTnLst>
                          </p:cTn>
                        </p:par>
                        <p:par>
                          <p:cTn id="95" fill="hold">
                            <p:stCondLst>
                              <p:cond delay="210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1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fade">
                                      <p:cBhvr>
                                        <p:cTn id="103" dur="1000"/>
                                        <p:tgtEl>
                                          <p:spTgt spid="6"/>
                                        </p:tgtEl>
                                      </p:cBhvr>
                                    </p:animEffect>
                                    <p:anim calcmode="lin" valueType="num">
                                      <p:cBhvr>
                                        <p:cTn id="104" dur="1000" fill="hold"/>
                                        <p:tgtEl>
                                          <p:spTgt spid="6"/>
                                        </p:tgtEl>
                                        <p:attrNameLst>
                                          <p:attrName>ppt_x</p:attrName>
                                        </p:attrNameLst>
                                      </p:cBhvr>
                                      <p:tavLst>
                                        <p:tav tm="0">
                                          <p:val>
                                            <p:strVal val="#ppt_x"/>
                                          </p:val>
                                        </p:tav>
                                        <p:tav tm="100000">
                                          <p:val>
                                            <p:strVal val="#ppt_x"/>
                                          </p:val>
                                        </p:tav>
                                      </p:tavLst>
                                    </p:anim>
                                    <p:anim calcmode="lin" valueType="num">
                                      <p:cBhvr>
                                        <p:cTn id="10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8" grpId="0"/>
      <p:bldP spid="68" grpId="1"/>
      <p:bldP spid="69" grpId="0"/>
      <p:bldP spid="69" grpId="1"/>
      <p:bldP spid="70" grpId="0" animBg="1"/>
      <p:bldP spid="70" grpId="1" animBg="1"/>
      <p:bldP spid="71" grpId="0" animBg="1"/>
      <p:bldP spid="7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
            <a:ext cx="9144000" cy="5144115"/>
          </a:xfrm>
          <a:prstGeom prst="rect">
            <a:avLst/>
          </a:prstGeom>
        </p:spPr>
      </p:pic>
      <p:sp>
        <p:nvSpPr>
          <p:cNvPr id="5" name="Title 1"/>
          <p:cNvSpPr>
            <a:spLocks noGrp="1"/>
          </p:cNvSpPr>
          <p:nvPr>
            <p:ph type="title"/>
          </p:nvPr>
        </p:nvSpPr>
        <p:spPr>
          <a:xfrm>
            <a:off x="2514600" y="34290"/>
            <a:ext cx="4419600" cy="781050"/>
          </a:xfrm>
        </p:spPr>
        <p:txBody>
          <a:bodyPr/>
          <a:lstStyle/>
          <a:p>
            <a:r>
              <a:rPr lang="en-US" sz="3200" b="1" smtClean="0">
                <a:solidFill>
                  <a:schemeClr val="bg1"/>
                </a:solidFill>
              </a:rPr>
              <a:t>ĐÂY LÀ ĐỒ VẬT NÀO ?</a:t>
            </a:r>
            <a:endParaRPr lang="en-US" sz="3200" b="1">
              <a:solidFill>
                <a:schemeClr val="bg1"/>
              </a:solidFill>
            </a:endParaRPr>
          </a:p>
        </p:txBody>
      </p:sp>
      <p:sp>
        <p:nvSpPr>
          <p:cNvPr id="6" name="Rounded Rectangle 5"/>
          <p:cNvSpPr/>
          <p:nvPr/>
        </p:nvSpPr>
        <p:spPr>
          <a:xfrm>
            <a:off x="3451860" y="971550"/>
            <a:ext cx="272034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solidFill>
                  <a:srgbClr val="C00000"/>
                </a:solidFill>
              </a:rPr>
              <a:t>Đáp án: Đèn học</a:t>
            </a:r>
            <a:endParaRPr lang="en-US" sz="26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26" name="TextBox 25"/>
          <p:cNvSpPr txBox="1"/>
          <p:nvPr/>
        </p:nvSpPr>
        <p:spPr>
          <a:xfrm>
            <a:off x="67340" y="1170857"/>
            <a:ext cx="1828800" cy="584775"/>
          </a:xfrm>
          <a:prstGeom prst="rect">
            <a:avLst/>
          </a:prstGeom>
          <a:solidFill>
            <a:schemeClr val="accent1"/>
          </a:solidFill>
        </p:spPr>
        <p:txBody>
          <a:bodyPr wrap="square" rtlCol="0">
            <a:spAutoFit/>
          </a:bodyPr>
          <a:lstStyle/>
          <a:p>
            <a:r>
              <a:rPr lang="en-US" sz="3200" smtClean="0">
                <a:solidFill>
                  <a:schemeClr val="bg1"/>
                </a:solidFill>
              </a:rPr>
              <a:t>HẾT GIỜ</a:t>
            </a:r>
            <a:endParaRPr lang="vi-VN" sz="3200" dirty="0" smtClean="0">
              <a:solidFill>
                <a:schemeClr val="bg1"/>
              </a:solidFill>
            </a:endParaRPr>
          </a:p>
        </p:txBody>
      </p:sp>
      <p:sp>
        <p:nvSpPr>
          <p:cNvPr id="29" name="TextBox 28"/>
          <p:cNvSpPr txBox="1"/>
          <p:nvPr/>
        </p:nvSpPr>
        <p:spPr>
          <a:xfrm>
            <a:off x="228600" y="1051352"/>
            <a:ext cx="838200" cy="830997"/>
          </a:xfrm>
          <a:prstGeom prst="rect">
            <a:avLst/>
          </a:prstGeom>
          <a:noFill/>
        </p:spPr>
        <p:txBody>
          <a:bodyPr wrap="square" rtlCol="0">
            <a:spAutoFit/>
          </a:bodyPr>
          <a:lstStyle/>
          <a:p>
            <a:r>
              <a:rPr lang="en-US" sz="4800" smtClean="0"/>
              <a:t>20</a:t>
            </a:r>
            <a:endParaRPr lang="vi-VN" sz="4800" dirty="0" smtClean="0"/>
          </a:p>
        </p:txBody>
      </p:sp>
      <p:sp>
        <p:nvSpPr>
          <p:cNvPr id="30" name="TextBox 29"/>
          <p:cNvSpPr txBox="1"/>
          <p:nvPr/>
        </p:nvSpPr>
        <p:spPr>
          <a:xfrm>
            <a:off x="228600" y="1051352"/>
            <a:ext cx="838200" cy="830997"/>
          </a:xfrm>
          <a:prstGeom prst="rect">
            <a:avLst/>
          </a:prstGeom>
          <a:noFill/>
        </p:spPr>
        <p:txBody>
          <a:bodyPr wrap="square" rtlCol="0">
            <a:spAutoFit/>
          </a:bodyPr>
          <a:lstStyle/>
          <a:p>
            <a:r>
              <a:rPr lang="en-US" sz="4800" smtClean="0"/>
              <a:t>19</a:t>
            </a:r>
            <a:endParaRPr lang="vi-VN" sz="4800" dirty="0" smtClean="0"/>
          </a:p>
        </p:txBody>
      </p:sp>
      <p:sp>
        <p:nvSpPr>
          <p:cNvPr id="31" name="TextBox 30"/>
          <p:cNvSpPr txBox="1"/>
          <p:nvPr/>
        </p:nvSpPr>
        <p:spPr>
          <a:xfrm>
            <a:off x="228600" y="1047748"/>
            <a:ext cx="838200" cy="830997"/>
          </a:xfrm>
          <a:prstGeom prst="rect">
            <a:avLst/>
          </a:prstGeom>
          <a:noFill/>
        </p:spPr>
        <p:txBody>
          <a:bodyPr wrap="square" rtlCol="0">
            <a:spAutoFit/>
          </a:bodyPr>
          <a:lstStyle/>
          <a:p>
            <a:r>
              <a:rPr lang="en-US" sz="4800" smtClean="0"/>
              <a:t>18</a:t>
            </a:r>
            <a:endParaRPr lang="vi-VN" sz="4800" dirty="0" smtClean="0"/>
          </a:p>
        </p:txBody>
      </p:sp>
      <p:sp>
        <p:nvSpPr>
          <p:cNvPr id="32" name="TextBox 31"/>
          <p:cNvSpPr txBox="1"/>
          <p:nvPr/>
        </p:nvSpPr>
        <p:spPr>
          <a:xfrm>
            <a:off x="228600" y="1051352"/>
            <a:ext cx="838200" cy="830997"/>
          </a:xfrm>
          <a:prstGeom prst="rect">
            <a:avLst/>
          </a:prstGeom>
          <a:noFill/>
        </p:spPr>
        <p:txBody>
          <a:bodyPr wrap="square" rtlCol="0">
            <a:spAutoFit/>
          </a:bodyPr>
          <a:lstStyle/>
          <a:p>
            <a:r>
              <a:rPr lang="en-US" sz="4800" smtClean="0"/>
              <a:t>17</a:t>
            </a:r>
            <a:endParaRPr lang="vi-VN" sz="4800" dirty="0" smtClean="0"/>
          </a:p>
        </p:txBody>
      </p:sp>
      <p:sp>
        <p:nvSpPr>
          <p:cNvPr id="33" name="TextBox 32"/>
          <p:cNvSpPr txBox="1"/>
          <p:nvPr/>
        </p:nvSpPr>
        <p:spPr>
          <a:xfrm>
            <a:off x="228600" y="1047750"/>
            <a:ext cx="838200" cy="830997"/>
          </a:xfrm>
          <a:prstGeom prst="rect">
            <a:avLst/>
          </a:prstGeom>
          <a:noFill/>
        </p:spPr>
        <p:txBody>
          <a:bodyPr wrap="square" rtlCol="0">
            <a:spAutoFit/>
          </a:bodyPr>
          <a:lstStyle/>
          <a:p>
            <a:r>
              <a:rPr lang="en-US" sz="4800" smtClean="0"/>
              <a:t>16</a:t>
            </a:r>
            <a:endParaRPr lang="vi-VN" sz="4800" dirty="0" smtClean="0"/>
          </a:p>
        </p:txBody>
      </p:sp>
      <p:sp>
        <p:nvSpPr>
          <p:cNvPr id="34" name="TextBox 33"/>
          <p:cNvSpPr txBox="1"/>
          <p:nvPr/>
        </p:nvSpPr>
        <p:spPr>
          <a:xfrm>
            <a:off x="228600" y="1051795"/>
            <a:ext cx="838200" cy="830997"/>
          </a:xfrm>
          <a:prstGeom prst="rect">
            <a:avLst/>
          </a:prstGeom>
          <a:noFill/>
        </p:spPr>
        <p:txBody>
          <a:bodyPr wrap="square" rtlCol="0">
            <a:spAutoFit/>
          </a:bodyPr>
          <a:lstStyle/>
          <a:p>
            <a:r>
              <a:rPr lang="en-US" sz="4800" smtClean="0"/>
              <a:t>15</a:t>
            </a:r>
            <a:endParaRPr lang="vi-VN" sz="4800" dirty="0" smtClean="0"/>
          </a:p>
        </p:txBody>
      </p:sp>
      <p:sp>
        <p:nvSpPr>
          <p:cNvPr id="35" name="TextBox 34"/>
          <p:cNvSpPr txBox="1"/>
          <p:nvPr/>
        </p:nvSpPr>
        <p:spPr>
          <a:xfrm>
            <a:off x="228600" y="1051795"/>
            <a:ext cx="838200" cy="830997"/>
          </a:xfrm>
          <a:prstGeom prst="rect">
            <a:avLst/>
          </a:prstGeom>
          <a:noFill/>
        </p:spPr>
        <p:txBody>
          <a:bodyPr wrap="square" rtlCol="0">
            <a:spAutoFit/>
          </a:bodyPr>
          <a:lstStyle/>
          <a:p>
            <a:r>
              <a:rPr lang="en-US" sz="4800" smtClean="0"/>
              <a:t>14</a:t>
            </a:r>
            <a:endParaRPr lang="vi-VN" sz="4800" dirty="0" smtClean="0"/>
          </a:p>
        </p:txBody>
      </p:sp>
      <p:sp>
        <p:nvSpPr>
          <p:cNvPr id="36" name="TextBox 35"/>
          <p:cNvSpPr txBox="1"/>
          <p:nvPr/>
        </p:nvSpPr>
        <p:spPr>
          <a:xfrm>
            <a:off x="228600" y="1051350"/>
            <a:ext cx="838200" cy="830997"/>
          </a:xfrm>
          <a:prstGeom prst="rect">
            <a:avLst/>
          </a:prstGeom>
          <a:noFill/>
        </p:spPr>
        <p:txBody>
          <a:bodyPr wrap="square" rtlCol="0">
            <a:spAutoFit/>
          </a:bodyPr>
          <a:lstStyle/>
          <a:p>
            <a:r>
              <a:rPr lang="en-US" sz="4800" smtClean="0"/>
              <a:t>13</a:t>
            </a:r>
            <a:endParaRPr lang="vi-VN" sz="4800" dirty="0" smtClean="0"/>
          </a:p>
        </p:txBody>
      </p:sp>
      <p:sp>
        <p:nvSpPr>
          <p:cNvPr id="37" name="TextBox 36"/>
          <p:cNvSpPr txBox="1"/>
          <p:nvPr/>
        </p:nvSpPr>
        <p:spPr>
          <a:xfrm>
            <a:off x="228600" y="1047749"/>
            <a:ext cx="838200" cy="830997"/>
          </a:xfrm>
          <a:prstGeom prst="rect">
            <a:avLst/>
          </a:prstGeom>
          <a:noFill/>
        </p:spPr>
        <p:txBody>
          <a:bodyPr wrap="square" rtlCol="0">
            <a:spAutoFit/>
          </a:bodyPr>
          <a:lstStyle/>
          <a:p>
            <a:r>
              <a:rPr lang="en-US" sz="4800" smtClean="0"/>
              <a:t>12</a:t>
            </a:r>
            <a:endParaRPr lang="vi-VN" sz="4800" dirty="0" smtClean="0"/>
          </a:p>
        </p:txBody>
      </p:sp>
      <p:sp>
        <p:nvSpPr>
          <p:cNvPr id="38" name="TextBox 37"/>
          <p:cNvSpPr txBox="1"/>
          <p:nvPr/>
        </p:nvSpPr>
        <p:spPr>
          <a:xfrm>
            <a:off x="228600" y="1047750"/>
            <a:ext cx="838200" cy="830997"/>
          </a:xfrm>
          <a:prstGeom prst="rect">
            <a:avLst/>
          </a:prstGeom>
          <a:noFill/>
        </p:spPr>
        <p:txBody>
          <a:bodyPr wrap="square" rtlCol="0">
            <a:spAutoFit/>
          </a:bodyPr>
          <a:lstStyle/>
          <a:p>
            <a:r>
              <a:rPr lang="en-US" sz="4800" smtClean="0"/>
              <a:t>11</a:t>
            </a:r>
            <a:endParaRPr lang="vi-VN" sz="4800" dirty="0" smtClean="0"/>
          </a:p>
        </p:txBody>
      </p:sp>
      <p:sp>
        <p:nvSpPr>
          <p:cNvPr id="39" name="TextBox 38"/>
          <p:cNvSpPr txBox="1"/>
          <p:nvPr/>
        </p:nvSpPr>
        <p:spPr>
          <a:xfrm>
            <a:off x="228600" y="1047747"/>
            <a:ext cx="838200" cy="830997"/>
          </a:xfrm>
          <a:prstGeom prst="rect">
            <a:avLst/>
          </a:prstGeom>
          <a:noFill/>
        </p:spPr>
        <p:txBody>
          <a:bodyPr wrap="square" rtlCol="0">
            <a:spAutoFit/>
          </a:bodyPr>
          <a:lstStyle/>
          <a:p>
            <a:r>
              <a:rPr lang="en-US" sz="4800" smtClean="0"/>
              <a:t>10</a:t>
            </a:r>
            <a:endParaRPr lang="vi-VN" sz="4800" dirty="0" smtClean="0"/>
          </a:p>
        </p:txBody>
      </p:sp>
      <p:sp>
        <p:nvSpPr>
          <p:cNvPr id="40" name="TextBox 39"/>
          <p:cNvSpPr txBox="1"/>
          <p:nvPr/>
        </p:nvSpPr>
        <p:spPr>
          <a:xfrm>
            <a:off x="228600" y="1051795"/>
            <a:ext cx="838200" cy="830997"/>
          </a:xfrm>
          <a:prstGeom prst="rect">
            <a:avLst/>
          </a:prstGeom>
          <a:noFill/>
        </p:spPr>
        <p:txBody>
          <a:bodyPr wrap="square" rtlCol="0">
            <a:spAutoFit/>
          </a:bodyPr>
          <a:lstStyle/>
          <a:p>
            <a:r>
              <a:rPr lang="en-US" sz="4800" smtClean="0"/>
              <a:t>09</a:t>
            </a:r>
            <a:endParaRPr lang="vi-VN" sz="4800" dirty="0" smtClean="0"/>
          </a:p>
        </p:txBody>
      </p:sp>
      <p:sp>
        <p:nvSpPr>
          <p:cNvPr id="41" name="TextBox 40"/>
          <p:cNvSpPr txBox="1"/>
          <p:nvPr/>
        </p:nvSpPr>
        <p:spPr>
          <a:xfrm>
            <a:off x="228600" y="1047750"/>
            <a:ext cx="838200" cy="830997"/>
          </a:xfrm>
          <a:prstGeom prst="rect">
            <a:avLst/>
          </a:prstGeom>
          <a:noFill/>
        </p:spPr>
        <p:txBody>
          <a:bodyPr wrap="square" rtlCol="0">
            <a:spAutoFit/>
          </a:bodyPr>
          <a:lstStyle/>
          <a:p>
            <a:r>
              <a:rPr lang="en-US" sz="4800" smtClean="0"/>
              <a:t>08</a:t>
            </a:r>
            <a:endParaRPr lang="vi-VN" sz="4800" dirty="0" smtClean="0"/>
          </a:p>
        </p:txBody>
      </p:sp>
      <p:sp>
        <p:nvSpPr>
          <p:cNvPr id="42" name="TextBox 41"/>
          <p:cNvSpPr txBox="1"/>
          <p:nvPr/>
        </p:nvSpPr>
        <p:spPr>
          <a:xfrm>
            <a:off x="228600" y="1051795"/>
            <a:ext cx="838200" cy="830997"/>
          </a:xfrm>
          <a:prstGeom prst="rect">
            <a:avLst/>
          </a:prstGeom>
          <a:noFill/>
        </p:spPr>
        <p:txBody>
          <a:bodyPr wrap="square" rtlCol="0">
            <a:spAutoFit/>
          </a:bodyPr>
          <a:lstStyle/>
          <a:p>
            <a:r>
              <a:rPr lang="en-US" sz="4800" smtClean="0"/>
              <a:t>07</a:t>
            </a:r>
            <a:endParaRPr lang="vi-VN" sz="4800" dirty="0" smtClean="0"/>
          </a:p>
        </p:txBody>
      </p:sp>
      <p:sp>
        <p:nvSpPr>
          <p:cNvPr id="43" name="TextBox 42"/>
          <p:cNvSpPr txBox="1"/>
          <p:nvPr/>
        </p:nvSpPr>
        <p:spPr>
          <a:xfrm>
            <a:off x="228600" y="1051352"/>
            <a:ext cx="838200" cy="830997"/>
          </a:xfrm>
          <a:prstGeom prst="rect">
            <a:avLst/>
          </a:prstGeom>
          <a:noFill/>
        </p:spPr>
        <p:txBody>
          <a:bodyPr wrap="square" rtlCol="0">
            <a:spAutoFit/>
          </a:bodyPr>
          <a:lstStyle/>
          <a:p>
            <a:r>
              <a:rPr lang="en-US" sz="4800" smtClean="0"/>
              <a:t>06</a:t>
            </a:r>
            <a:endParaRPr lang="vi-VN" sz="4800" dirty="0" smtClean="0"/>
          </a:p>
        </p:txBody>
      </p:sp>
      <p:sp>
        <p:nvSpPr>
          <p:cNvPr id="44" name="TextBox 43"/>
          <p:cNvSpPr txBox="1"/>
          <p:nvPr/>
        </p:nvSpPr>
        <p:spPr>
          <a:xfrm>
            <a:off x="228600" y="1051352"/>
            <a:ext cx="838200" cy="830997"/>
          </a:xfrm>
          <a:prstGeom prst="rect">
            <a:avLst/>
          </a:prstGeom>
          <a:noFill/>
        </p:spPr>
        <p:txBody>
          <a:bodyPr wrap="square" rtlCol="0">
            <a:spAutoFit/>
          </a:bodyPr>
          <a:lstStyle/>
          <a:p>
            <a:r>
              <a:rPr lang="en-US" sz="4800" smtClean="0"/>
              <a:t>05</a:t>
            </a:r>
            <a:endParaRPr lang="vi-VN" sz="4800" dirty="0" smtClean="0"/>
          </a:p>
        </p:txBody>
      </p:sp>
      <p:sp>
        <p:nvSpPr>
          <p:cNvPr id="45" name="TextBox 44"/>
          <p:cNvSpPr txBox="1"/>
          <p:nvPr/>
        </p:nvSpPr>
        <p:spPr>
          <a:xfrm>
            <a:off x="228600" y="894021"/>
            <a:ext cx="838200" cy="1569660"/>
          </a:xfrm>
          <a:prstGeom prst="rect">
            <a:avLst/>
          </a:prstGeom>
          <a:noFill/>
        </p:spPr>
        <p:txBody>
          <a:bodyPr wrap="square" rtlCol="0">
            <a:spAutoFit/>
          </a:bodyPr>
          <a:lstStyle/>
          <a:p>
            <a:r>
              <a:rPr lang="en-US" sz="4800" smtClean="0"/>
              <a:t>04</a:t>
            </a:r>
          </a:p>
          <a:p>
            <a:endParaRPr lang="vi-VN" sz="4800" dirty="0" smtClean="0"/>
          </a:p>
        </p:txBody>
      </p:sp>
      <p:sp>
        <p:nvSpPr>
          <p:cNvPr id="46" name="TextBox 45"/>
          <p:cNvSpPr txBox="1"/>
          <p:nvPr/>
        </p:nvSpPr>
        <p:spPr>
          <a:xfrm>
            <a:off x="228600" y="1051795"/>
            <a:ext cx="838200" cy="830997"/>
          </a:xfrm>
          <a:prstGeom prst="rect">
            <a:avLst/>
          </a:prstGeom>
          <a:noFill/>
        </p:spPr>
        <p:txBody>
          <a:bodyPr wrap="square" rtlCol="0">
            <a:spAutoFit/>
          </a:bodyPr>
          <a:lstStyle/>
          <a:p>
            <a:r>
              <a:rPr lang="en-US" sz="4800" smtClean="0"/>
              <a:t>03</a:t>
            </a:r>
            <a:endParaRPr lang="vi-VN" sz="4800" dirty="0" smtClean="0"/>
          </a:p>
        </p:txBody>
      </p:sp>
      <p:sp>
        <p:nvSpPr>
          <p:cNvPr id="47" name="TextBox 46"/>
          <p:cNvSpPr txBox="1"/>
          <p:nvPr/>
        </p:nvSpPr>
        <p:spPr>
          <a:xfrm>
            <a:off x="228600" y="1051351"/>
            <a:ext cx="838200" cy="830997"/>
          </a:xfrm>
          <a:prstGeom prst="rect">
            <a:avLst/>
          </a:prstGeom>
          <a:noFill/>
        </p:spPr>
        <p:txBody>
          <a:bodyPr wrap="square" rtlCol="0">
            <a:spAutoFit/>
          </a:bodyPr>
          <a:lstStyle/>
          <a:p>
            <a:r>
              <a:rPr lang="en-US" sz="4800" smtClean="0"/>
              <a:t>02</a:t>
            </a:r>
            <a:endParaRPr lang="vi-VN" sz="4800" dirty="0" smtClean="0"/>
          </a:p>
        </p:txBody>
      </p:sp>
      <p:sp>
        <p:nvSpPr>
          <p:cNvPr id="48" name="TextBox 47"/>
          <p:cNvSpPr txBox="1"/>
          <p:nvPr/>
        </p:nvSpPr>
        <p:spPr>
          <a:xfrm>
            <a:off x="228600" y="1051352"/>
            <a:ext cx="838200" cy="830997"/>
          </a:xfrm>
          <a:prstGeom prst="rect">
            <a:avLst/>
          </a:prstGeom>
          <a:noFill/>
        </p:spPr>
        <p:txBody>
          <a:bodyPr wrap="square" rtlCol="0">
            <a:spAutoFit/>
          </a:bodyPr>
          <a:lstStyle/>
          <a:p>
            <a:r>
              <a:rPr lang="en-US" sz="4800" smtClean="0"/>
              <a:t>01</a:t>
            </a:r>
            <a:endParaRPr lang="vi-VN" sz="4800" dirty="0" smtClean="0"/>
          </a:p>
        </p:txBody>
      </p:sp>
      <p:sp>
        <p:nvSpPr>
          <p:cNvPr id="49" name="Oval 48"/>
          <p:cNvSpPr/>
          <p:nvPr/>
        </p:nvSpPr>
        <p:spPr>
          <a:xfrm>
            <a:off x="76200" y="89535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Oval 49"/>
          <p:cNvSpPr/>
          <p:nvPr/>
        </p:nvSpPr>
        <p:spPr>
          <a:xfrm>
            <a:off x="228600" y="1044149"/>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47372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21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heel(1)">
                                      <p:cBhvr>
                                        <p:cTn id="7" dur="1000"/>
                                        <p:tgtEl>
                                          <p:spTgt spid="49"/>
                                        </p:tgtEl>
                                      </p:cBhvr>
                                    </p:animEffect>
                                  </p:childTnLst>
                                </p:cTn>
                              </p:par>
                              <p:par>
                                <p:cTn id="8" presetID="21" presetClass="entr" presetSubtype="1" repeatCount="2100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heel(1)">
                                      <p:cBhvr>
                                        <p:cTn id="10" dur="1000"/>
                                        <p:tgtEl>
                                          <p:spTgt spid="5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xit" presetSubtype="0" fill="hold" grpId="1" nodeType="withEffect">
                                  <p:stCondLst>
                                    <p:cond delay="100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ntr" presetSubtype="0"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1" nodeType="withEffect">
                                  <p:stCondLst>
                                    <p:cond delay="200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grpId="0" nodeType="withEffect">
                                  <p:stCondLst>
                                    <p:cond delay="200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xit" presetSubtype="0" fill="hold" grpId="1" nodeType="withEffect">
                                  <p:stCondLst>
                                    <p:cond delay="300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grpId="0" nodeType="withEffect">
                                  <p:stCondLst>
                                    <p:cond delay="300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xit" presetSubtype="0" fill="hold" grpId="1" nodeType="withEffect">
                                  <p:stCondLst>
                                    <p:cond delay="4000"/>
                                  </p:stCondLst>
                                  <p:childTnLst>
                                    <p:set>
                                      <p:cBhvr>
                                        <p:cTn id="26" dur="1" fill="hold">
                                          <p:stCondLst>
                                            <p:cond delay="0"/>
                                          </p:stCondLst>
                                        </p:cTn>
                                        <p:tgtEl>
                                          <p:spTgt spid="32"/>
                                        </p:tgtEl>
                                        <p:attrNameLst>
                                          <p:attrName>style.visibility</p:attrName>
                                        </p:attrNameLst>
                                      </p:cBhvr>
                                      <p:to>
                                        <p:strVal val="hidden"/>
                                      </p:to>
                                    </p:set>
                                  </p:childTnLst>
                                </p:cTn>
                              </p:par>
                              <p:par>
                                <p:cTn id="27" presetID="1" presetClass="entr" presetSubtype="0" fill="hold" grpId="0" nodeType="withEffect">
                                  <p:stCondLst>
                                    <p:cond delay="400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xit" presetSubtype="0" fill="hold" grpId="1" nodeType="withEffect">
                                  <p:stCondLst>
                                    <p:cond delay="500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ntr" presetSubtype="0" fill="hold" grpId="0" nodeType="withEffect">
                                  <p:stCondLst>
                                    <p:cond delay="500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xit" presetSubtype="0" fill="hold" grpId="1" nodeType="withEffect">
                                  <p:stCondLst>
                                    <p:cond delay="600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ntr" presetSubtype="0" fill="hold" grpId="0" nodeType="withEffect">
                                  <p:stCondLst>
                                    <p:cond delay="600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xit" presetSubtype="0" fill="hold" grpId="1" nodeType="withEffect">
                                  <p:stCondLst>
                                    <p:cond delay="700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ntr" presetSubtype="0" fill="hold" grpId="0" nodeType="withEffect">
                                  <p:stCondLst>
                                    <p:cond delay="700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xit" presetSubtype="0" fill="hold" grpId="1" nodeType="withEffect">
                                  <p:stCondLst>
                                    <p:cond delay="800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ntr" presetSubtype="0" fill="hold" grpId="0" nodeType="withEffect">
                                  <p:stCondLst>
                                    <p:cond delay="800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xit" presetSubtype="0" fill="hold" grpId="1" nodeType="withEffect">
                                  <p:stCondLst>
                                    <p:cond delay="900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ntr" presetSubtype="0" fill="hold" grpId="0" nodeType="withEffect">
                                  <p:stCondLst>
                                    <p:cond delay="900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xit" presetSubtype="0" fill="hold" grpId="1" nodeType="withEffect">
                                  <p:stCondLst>
                                    <p:cond delay="10000"/>
                                  </p:stCondLst>
                                  <p:childTnLst>
                                    <p:set>
                                      <p:cBhvr>
                                        <p:cTn id="50" dur="1" fill="hold">
                                          <p:stCondLst>
                                            <p:cond delay="0"/>
                                          </p:stCondLst>
                                        </p:cTn>
                                        <p:tgtEl>
                                          <p:spTgt spid="38"/>
                                        </p:tgtEl>
                                        <p:attrNameLst>
                                          <p:attrName>style.visibility</p:attrName>
                                        </p:attrNameLst>
                                      </p:cBhvr>
                                      <p:to>
                                        <p:strVal val="hidden"/>
                                      </p:to>
                                    </p:set>
                                  </p:childTnLst>
                                </p:cTn>
                              </p:par>
                              <p:par>
                                <p:cTn id="51" presetID="1" presetClass="entr" presetSubtype="0" fill="hold" grpId="0" nodeType="withEffect">
                                  <p:stCondLst>
                                    <p:cond delay="1000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xit" presetSubtype="0" fill="hold" grpId="1" nodeType="withEffect">
                                  <p:stCondLst>
                                    <p:cond delay="11000"/>
                                  </p:stCondLst>
                                  <p:childTnLst>
                                    <p:set>
                                      <p:cBhvr>
                                        <p:cTn id="54" dur="1" fill="hold">
                                          <p:stCondLst>
                                            <p:cond delay="0"/>
                                          </p:stCondLst>
                                        </p:cTn>
                                        <p:tgtEl>
                                          <p:spTgt spid="39"/>
                                        </p:tgtEl>
                                        <p:attrNameLst>
                                          <p:attrName>style.visibility</p:attrName>
                                        </p:attrNameLst>
                                      </p:cBhvr>
                                      <p:to>
                                        <p:strVal val="hidden"/>
                                      </p:to>
                                    </p:set>
                                  </p:childTnLst>
                                </p:cTn>
                              </p:par>
                              <p:par>
                                <p:cTn id="55" presetID="1" presetClass="entr" presetSubtype="0" fill="hold" grpId="0" nodeType="withEffect">
                                  <p:stCondLst>
                                    <p:cond delay="1100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xit" presetSubtype="0" fill="hold" grpId="1" nodeType="withEffect">
                                  <p:stCondLst>
                                    <p:cond delay="12000"/>
                                  </p:stCondLst>
                                  <p:childTnLst>
                                    <p:set>
                                      <p:cBhvr>
                                        <p:cTn id="58" dur="1" fill="hold">
                                          <p:stCondLst>
                                            <p:cond delay="0"/>
                                          </p:stCondLst>
                                        </p:cTn>
                                        <p:tgtEl>
                                          <p:spTgt spid="40"/>
                                        </p:tgtEl>
                                        <p:attrNameLst>
                                          <p:attrName>style.visibility</p:attrName>
                                        </p:attrNameLst>
                                      </p:cBhvr>
                                      <p:to>
                                        <p:strVal val="hidden"/>
                                      </p:to>
                                    </p:set>
                                  </p:childTnLst>
                                </p:cTn>
                              </p:par>
                              <p:par>
                                <p:cTn id="59" presetID="1" presetClass="entr" presetSubtype="0" fill="hold" grpId="0" nodeType="withEffect">
                                  <p:stCondLst>
                                    <p:cond delay="1200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xit" presetSubtype="0" fill="hold" grpId="1" nodeType="withEffect">
                                  <p:stCondLst>
                                    <p:cond delay="13000"/>
                                  </p:stCondLst>
                                  <p:childTnLst>
                                    <p:set>
                                      <p:cBhvr>
                                        <p:cTn id="62" dur="1" fill="hold">
                                          <p:stCondLst>
                                            <p:cond delay="0"/>
                                          </p:stCondLst>
                                        </p:cTn>
                                        <p:tgtEl>
                                          <p:spTgt spid="41"/>
                                        </p:tgtEl>
                                        <p:attrNameLst>
                                          <p:attrName>style.visibility</p:attrName>
                                        </p:attrNameLst>
                                      </p:cBhvr>
                                      <p:to>
                                        <p:strVal val="hidden"/>
                                      </p:to>
                                    </p:set>
                                  </p:childTnLst>
                                </p:cTn>
                              </p:par>
                              <p:par>
                                <p:cTn id="63" presetID="1" presetClass="entr" presetSubtype="0" fill="hold" grpId="0" nodeType="withEffect">
                                  <p:stCondLst>
                                    <p:cond delay="1300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xit" presetSubtype="0" fill="hold" grpId="1" nodeType="withEffect">
                                  <p:stCondLst>
                                    <p:cond delay="14000"/>
                                  </p:stCondLst>
                                  <p:childTnLst>
                                    <p:set>
                                      <p:cBhvr>
                                        <p:cTn id="66" dur="1" fill="hold">
                                          <p:stCondLst>
                                            <p:cond delay="0"/>
                                          </p:stCondLst>
                                        </p:cTn>
                                        <p:tgtEl>
                                          <p:spTgt spid="42"/>
                                        </p:tgtEl>
                                        <p:attrNameLst>
                                          <p:attrName>style.visibility</p:attrName>
                                        </p:attrNameLst>
                                      </p:cBhvr>
                                      <p:to>
                                        <p:strVal val="hidden"/>
                                      </p:to>
                                    </p:set>
                                  </p:childTnLst>
                                </p:cTn>
                              </p:par>
                              <p:par>
                                <p:cTn id="67" presetID="1" presetClass="entr" presetSubtype="0" fill="hold" grpId="0" nodeType="withEffect">
                                  <p:stCondLst>
                                    <p:cond delay="1400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xit" presetSubtype="0" fill="hold" grpId="1" nodeType="withEffect">
                                  <p:stCondLst>
                                    <p:cond delay="1500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ntr" presetSubtype="0" fill="hold" grpId="0" nodeType="withEffect">
                                  <p:stCondLst>
                                    <p:cond delay="1500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xit" presetSubtype="0" fill="hold" grpId="1" nodeType="withEffect">
                                  <p:stCondLst>
                                    <p:cond delay="16000"/>
                                  </p:stCondLst>
                                  <p:childTnLst>
                                    <p:set>
                                      <p:cBhvr>
                                        <p:cTn id="74" dur="1" fill="hold">
                                          <p:stCondLst>
                                            <p:cond delay="0"/>
                                          </p:stCondLst>
                                        </p:cTn>
                                        <p:tgtEl>
                                          <p:spTgt spid="44"/>
                                        </p:tgtEl>
                                        <p:attrNameLst>
                                          <p:attrName>style.visibility</p:attrName>
                                        </p:attrNameLst>
                                      </p:cBhvr>
                                      <p:to>
                                        <p:strVal val="hidden"/>
                                      </p:to>
                                    </p:set>
                                  </p:childTnLst>
                                </p:cTn>
                              </p:par>
                              <p:par>
                                <p:cTn id="75" presetID="1" presetClass="entr" presetSubtype="0" fill="hold" grpId="0" nodeType="withEffect">
                                  <p:stCondLst>
                                    <p:cond delay="1600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xit" presetSubtype="0" fill="hold" grpId="1" nodeType="withEffect">
                                  <p:stCondLst>
                                    <p:cond delay="17000"/>
                                  </p:stCondLst>
                                  <p:childTnLst>
                                    <p:set>
                                      <p:cBhvr>
                                        <p:cTn id="78" dur="1" fill="hold">
                                          <p:stCondLst>
                                            <p:cond delay="0"/>
                                          </p:stCondLst>
                                        </p:cTn>
                                        <p:tgtEl>
                                          <p:spTgt spid="45"/>
                                        </p:tgtEl>
                                        <p:attrNameLst>
                                          <p:attrName>style.visibility</p:attrName>
                                        </p:attrNameLst>
                                      </p:cBhvr>
                                      <p:to>
                                        <p:strVal val="hidden"/>
                                      </p:to>
                                    </p:set>
                                  </p:childTnLst>
                                </p:cTn>
                              </p:par>
                              <p:par>
                                <p:cTn id="79" presetID="1" presetClass="entr" presetSubtype="0" fill="hold" grpId="0" nodeType="withEffect">
                                  <p:stCondLst>
                                    <p:cond delay="1700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xit" presetSubtype="0" fill="hold" grpId="1" nodeType="withEffect">
                                  <p:stCondLst>
                                    <p:cond delay="18000"/>
                                  </p:stCondLst>
                                  <p:childTnLst>
                                    <p:set>
                                      <p:cBhvr>
                                        <p:cTn id="82" dur="1" fill="hold">
                                          <p:stCondLst>
                                            <p:cond delay="0"/>
                                          </p:stCondLst>
                                        </p:cTn>
                                        <p:tgtEl>
                                          <p:spTgt spid="46"/>
                                        </p:tgtEl>
                                        <p:attrNameLst>
                                          <p:attrName>style.visibility</p:attrName>
                                        </p:attrNameLst>
                                      </p:cBhvr>
                                      <p:to>
                                        <p:strVal val="hidden"/>
                                      </p:to>
                                    </p:set>
                                  </p:childTnLst>
                                </p:cTn>
                              </p:par>
                              <p:par>
                                <p:cTn id="83" presetID="1" presetClass="entr" presetSubtype="0" fill="hold" grpId="0" nodeType="withEffect">
                                  <p:stCondLst>
                                    <p:cond delay="1800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xit" presetSubtype="0" fill="hold" grpId="1" nodeType="withEffect">
                                  <p:stCondLst>
                                    <p:cond delay="19000"/>
                                  </p:stCondLst>
                                  <p:childTnLst>
                                    <p:set>
                                      <p:cBhvr>
                                        <p:cTn id="86" dur="1" fill="hold">
                                          <p:stCondLst>
                                            <p:cond delay="0"/>
                                          </p:stCondLst>
                                        </p:cTn>
                                        <p:tgtEl>
                                          <p:spTgt spid="47"/>
                                        </p:tgtEl>
                                        <p:attrNameLst>
                                          <p:attrName>style.visibility</p:attrName>
                                        </p:attrNameLst>
                                      </p:cBhvr>
                                      <p:to>
                                        <p:strVal val="hidden"/>
                                      </p:to>
                                    </p:set>
                                  </p:childTnLst>
                                </p:cTn>
                              </p:par>
                              <p:par>
                                <p:cTn id="87" presetID="1" presetClass="entr" presetSubtype="0" fill="hold" grpId="0" nodeType="withEffect">
                                  <p:stCondLst>
                                    <p:cond delay="1900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xit" presetSubtype="0" fill="hold" grpId="1" nodeType="withEffect">
                                  <p:stCondLst>
                                    <p:cond delay="2000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xit" presetSubtype="0" fill="hold" grpId="1" nodeType="withEffect">
                                  <p:stCondLst>
                                    <p:cond delay="20000"/>
                                  </p:stCondLst>
                                  <p:childTnLst>
                                    <p:set>
                                      <p:cBhvr>
                                        <p:cTn id="92" dur="1" fill="hold">
                                          <p:stCondLst>
                                            <p:cond delay="0"/>
                                          </p:stCondLst>
                                        </p:cTn>
                                        <p:tgtEl>
                                          <p:spTgt spid="49"/>
                                        </p:tgtEl>
                                        <p:attrNameLst>
                                          <p:attrName>style.visibility</p:attrName>
                                        </p:attrNameLst>
                                      </p:cBhvr>
                                      <p:to>
                                        <p:strVal val="hidden"/>
                                      </p:to>
                                    </p:set>
                                  </p:childTnLst>
                                </p:cTn>
                              </p:par>
                              <p:par>
                                <p:cTn id="93" presetID="1" presetClass="exit" presetSubtype="0" fill="hold" grpId="1" nodeType="withEffect">
                                  <p:stCondLst>
                                    <p:cond delay="20000"/>
                                  </p:stCondLst>
                                  <p:childTnLst>
                                    <p:set>
                                      <p:cBhvr>
                                        <p:cTn id="94" dur="1" fill="hold">
                                          <p:stCondLst>
                                            <p:cond delay="0"/>
                                          </p:stCondLst>
                                        </p:cTn>
                                        <p:tgtEl>
                                          <p:spTgt spid="50"/>
                                        </p:tgtEl>
                                        <p:attrNameLst>
                                          <p:attrName>style.visibility</p:attrName>
                                        </p:attrNameLst>
                                      </p:cBhvr>
                                      <p:to>
                                        <p:strVal val="hidden"/>
                                      </p:to>
                                    </p:set>
                                  </p:childTnLst>
                                </p:cTn>
                              </p:par>
                            </p:childTnLst>
                          </p:cTn>
                        </p:par>
                        <p:par>
                          <p:cTn id="95" fill="hold">
                            <p:stCondLst>
                              <p:cond delay="210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1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down)">
                                      <p:cBhvr>
                                        <p:cTn id="10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animBg="1"/>
      <p:bldP spid="49" grpId="1" animBg="1"/>
      <p:bldP spid="50" grpId="0" animBg="1"/>
      <p:bldP spid="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819400" y="1047750"/>
            <a:ext cx="4876800" cy="1295400"/>
          </a:xfrm>
        </p:spPr>
        <p:txBody>
          <a:bodyPr>
            <a:normAutofit/>
          </a:bodyPr>
          <a:lstStyle/>
          <a:p>
            <a:r>
              <a:rPr lang="en-US" sz="3200" b="1" smtClean="0">
                <a:solidFill>
                  <a:srgbClr val="C00000"/>
                </a:solidFill>
              </a:rPr>
              <a:t>CHỦ ĐỀ 4: </a:t>
            </a:r>
            <a:br>
              <a:rPr lang="en-US" sz="3200" b="1" smtClean="0">
                <a:solidFill>
                  <a:srgbClr val="C00000"/>
                </a:solidFill>
              </a:rPr>
            </a:br>
            <a:r>
              <a:rPr lang="en-US" sz="3200" b="1" smtClean="0">
                <a:solidFill>
                  <a:srgbClr val="C00000"/>
                </a:solidFill>
              </a:rPr>
              <a:t>RÈN LUYỆN BẢN THÂN</a:t>
            </a:r>
            <a:endParaRPr lang="en-US" sz="3200" b="1">
              <a:solidFill>
                <a:srgbClr val="C00000"/>
              </a:solidFill>
            </a:endParaRPr>
          </a:p>
        </p:txBody>
      </p:sp>
      <p:sp>
        <p:nvSpPr>
          <p:cNvPr id="6" name="Title 1"/>
          <p:cNvSpPr txBox="1">
            <a:spLocks/>
          </p:cNvSpPr>
          <p:nvPr/>
        </p:nvSpPr>
        <p:spPr>
          <a:xfrm>
            <a:off x="1219200" y="2495550"/>
            <a:ext cx="5638800" cy="1524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smtClean="0">
                <a:solidFill>
                  <a:srgbClr val="C00000"/>
                </a:solidFill>
              </a:rPr>
              <a:t>Hoạt động 1: Chia sẻ việc sắp xếp góc học tập gọn gàng, ngăn nắp</a:t>
            </a:r>
            <a:endParaRPr lang="en-US" sz="2800" b="1">
              <a:solidFill>
                <a:srgbClr val="C00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800899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4419600" y="1962150"/>
            <a:ext cx="3733800" cy="1066800"/>
          </a:xfrm>
        </p:spPr>
        <p:txBody>
          <a:bodyPr>
            <a:normAutofit fontScale="90000"/>
          </a:bodyPr>
          <a:lstStyle/>
          <a:p>
            <a:r>
              <a:rPr lang="en-US" sz="3200" smtClean="0">
                <a:solidFill>
                  <a:srgbClr val="C00000"/>
                </a:solidFill>
              </a:rPr>
              <a:t>Chia sẻ về cách sắp xếp góc học tập của em </a:t>
            </a:r>
            <a:endParaRPr lang="en-US" sz="3200">
              <a:solidFill>
                <a:srgbClr val="C00000"/>
              </a:solidFill>
            </a:endParaRPr>
          </a:p>
        </p:txBody>
      </p:sp>
    </p:spTree>
    <p:extLst>
      <p:ext uri="{BB962C8B-B14F-4D97-AF65-F5344CB8AC3E}">
        <p14:creationId xmlns:p14="http://schemas.microsoft.com/office/powerpoint/2010/main" val="278961647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362200" y="590550"/>
            <a:ext cx="3124200" cy="685800"/>
          </a:xfrm>
        </p:spPr>
        <p:txBody>
          <a:bodyPr>
            <a:normAutofit/>
          </a:bodyPr>
          <a:lstStyle/>
          <a:p>
            <a:r>
              <a:rPr lang="en-US" sz="2800" smtClean="0">
                <a:solidFill>
                  <a:srgbClr val="C00000"/>
                </a:solidFill>
              </a:rPr>
              <a:t>Một số gợi ý:</a:t>
            </a:r>
            <a:endParaRPr lang="en-US" sz="2800">
              <a:solidFill>
                <a:srgbClr val="C00000"/>
              </a:solidFill>
            </a:endParaRPr>
          </a:p>
        </p:txBody>
      </p:sp>
      <p:sp>
        <p:nvSpPr>
          <p:cNvPr id="6" name="Title 1"/>
          <p:cNvSpPr txBox="1">
            <a:spLocks/>
          </p:cNvSpPr>
          <p:nvPr/>
        </p:nvSpPr>
        <p:spPr>
          <a:xfrm>
            <a:off x="1143000" y="16573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Mô tả cách sắp xếp sách vở, đồ dùng học tập của em ở góc học tập.</a:t>
            </a:r>
            <a:endParaRPr lang="en-US" sz="2000">
              <a:solidFill>
                <a:srgbClr val="C00000"/>
              </a:solidFill>
            </a:endParaRPr>
          </a:p>
        </p:txBody>
      </p:sp>
      <p:sp>
        <p:nvSpPr>
          <p:cNvPr id="9" name="Title 1"/>
          <p:cNvSpPr txBox="1">
            <a:spLocks/>
          </p:cNvSpPr>
          <p:nvPr/>
        </p:nvSpPr>
        <p:spPr>
          <a:xfrm>
            <a:off x="1143000" y="2343150"/>
            <a:ext cx="58674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Cảm nhận của em về góc học tập của mình.</a:t>
            </a:r>
            <a:endParaRPr lang="en-US" sz="2000">
              <a:solidFill>
                <a:srgbClr val="C00000"/>
              </a:solidFill>
            </a:endParaRPr>
          </a:p>
        </p:txBody>
      </p:sp>
      <p:sp>
        <p:nvSpPr>
          <p:cNvPr id="10" name="Title 1"/>
          <p:cNvSpPr txBox="1">
            <a:spLocks/>
          </p:cNvSpPr>
          <p:nvPr/>
        </p:nvSpPr>
        <p:spPr>
          <a:xfrm>
            <a:off x="1143000" y="3105150"/>
            <a:ext cx="58674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+Nếu được thay đổi vị trí và cách sắp xếp góc học tập của em ở nhà, em muốn thay đổi như thế nào? Vì sao?</a:t>
            </a:r>
            <a:endParaRPr lang="en-US" sz="2000">
              <a:solidFill>
                <a:srgbClr val="C00000"/>
              </a:solidFill>
            </a:endParaRPr>
          </a:p>
        </p:txBody>
      </p:sp>
      <p:sp>
        <p:nvSpPr>
          <p:cNvPr id="11"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9134812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742950"/>
            <a:ext cx="3733800" cy="1066800"/>
          </a:xfrm>
        </p:spPr>
        <p:txBody>
          <a:bodyPr>
            <a:normAutofit/>
          </a:bodyPr>
          <a:lstStyle/>
          <a:p>
            <a:r>
              <a:rPr lang="en-US" sz="3200" b="1" smtClean="0">
                <a:solidFill>
                  <a:srgbClr val="C00000"/>
                </a:solidFill>
              </a:rPr>
              <a:t>Thảo Luận Nhóm </a:t>
            </a:r>
            <a:endParaRPr lang="en-US" sz="3200" b="1">
              <a:solidFill>
                <a:srgbClr val="C00000"/>
              </a:solidFill>
            </a:endParaRPr>
          </a:p>
        </p:txBody>
      </p:sp>
      <p:sp>
        <p:nvSpPr>
          <p:cNvPr id="6" name="Title 1"/>
          <p:cNvSpPr txBox="1">
            <a:spLocks/>
          </p:cNvSpPr>
          <p:nvPr/>
        </p:nvSpPr>
        <p:spPr>
          <a:xfrm>
            <a:off x="1143000" y="1581150"/>
            <a:ext cx="7086600" cy="2209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smtClean="0">
                <a:solidFill>
                  <a:srgbClr val="C00000"/>
                </a:solidFill>
              </a:rPr>
              <a:t>- Thời gian: 5 phút </a:t>
            </a:r>
          </a:p>
          <a:p>
            <a:pPr algn="l"/>
            <a:r>
              <a:rPr lang="en-US" sz="2400" smtClean="0">
                <a:solidFill>
                  <a:srgbClr val="C00000"/>
                </a:solidFill>
              </a:rPr>
              <a:t>- Nhiệm vụ: Chia sẻ kết quả làm việc cá nhân và thảo luận về cách sắp xếp góc học tập gọn gàng, ngăn nắp. </a:t>
            </a: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3391431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3276600" y="1200150"/>
            <a:ext cx="2590800" cy="762000"/>
          </a:xfrm>
        </p:spPr>
        <p:txBody>
          <a:bodyPr>
            <a:normAutofit/>
          </a:bodyPr>
          <a:lstStyle/>
          <a:p>
            <a:r>
              <a:rPr lang="en-US" sz="3200" b="1" smtClean="0">
                <a:solidFill>
                  <a:srgbClr val="C00000"/>
                </a:solidFill>
              </a:rPr>
              <a:t>Kết Luận</a:t>
            </a:r>
            <a:endParaRPr lang="en-US" sz="3200" b="1">
              <a:solidFill>
                <a:srgbClr val="C00000"/>
              </a:solidFill>
            </a:endParaRPr>
          </a:p>
        </p:txBody>
      </p:sp>
      <p:sp>
        <p:nvSpPr>
          <p:cNvPr id="6" name="Title 1"/>
          <p:cNvSpPr txBox="1">
            <a:spLocks/>
          </p:cNvSpPr>
          <p:nvPr/>
        </p:nvSpPr>
        <p:spPr>
          <a:xfrm>
            <a:off x="1143000" y="2190750"/>
            <a:ext cx="716280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smtClean="0">
                <a:solidFill>
                  <a:srgbClr val="C00000"/>
                </a:solidFill>
              </a:rPr>
              <a:t>- Góc học tập là nơi cất giữ sách vở, đồ dùng học tập và là nơi ngồi học hằng ngày của em.</a:t>
            </a:r>
            <a:endParaRPr lang="en-US" sz="2000">
              <a:solidFill>
                <a:srgbClr val="C00000"/>
              </a:solidFill>
            </a:endParaRPr>
          </a:p>
        </p:txBody>
      </p:sp>
      <p:sp>
        <p:nvSpPr>
          <p:cNvPr id="7" name="Title 1"/>
          <p:cNvSpPr txBox="1">
            <a:spLocks/>
          </p:cNvSpPr>
          <p:nvPr/>
        </p:nvSpPr>
        <p:spPr>
          <a:xfrm>
            <a:off x="1143000" y="2876550"/>
            <a:ext cx="7086600" cy="1600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 Việc tìm kiếm đồ dùng học tập, sách vở mỗi khi cần dùng đến có dễ dàng, nhanh chóng hay không, việc ngồi học ở góc học tập có thỏa mái, dễ chịu hay không tùy thuộc rất nhiều vào sự sắp xếp sách vở, đồ dùng học tập ở góc học tập của mỗi người.</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2521583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1371600" y="361950"/>
            <a:ext cx="6629400" cy="762000"/>
          </a:xfrm>
        </p:spPr>
        <p:txBody>
          <a:bodyPr>
            <a:normAutofit/>
          </a:bodyPr>
          <a:lstStyle/>
          <a:p>
            <a:r>
              <a:rPr lang="en-US" sz="2800" b="1" smtClean="0">
                <a:solidFill>
                  <a:schemeClr val="bg1"/>
                </a:solidFill>
              </a:rPr>
              <a:t>THẢO LUẬN NHÓM: THIẾT KẾ GÓC HỌC TẬP</a:t>
            </a:r>
            <a:endParaRPr lang="en-US" sz="2800" b="1">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809750"/>
            <a:ext cx="4267200" cy="3200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733550"/>
            <a:ext cx="4031366" cy="3152386"/>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84897328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1905000" y="495300"/>
            <a:ext cx="5257800" cy="476250"/>
          </a:xfrm>
        </p:spPr>
        <p:txBody>
          <a:bodyPr>
            <a:noAutofit/>
          </a:bodyPr>
          <a:lstStyle/>
          <a:p>
            <a:pPr eaLnBrk="1" hangingPunct="1">
              <a:defRPr/>
            </a:pPr>
            <a:r>
              <a:rPr lang="en-US" altLang="zh-CN" sz="3200" b="1" smtClean="0">
                <a:solidFill>
                  <a:schemeClr val="accent3">
                    <a:lumMod val="75000"/>
                  </a:schemeClr>
                </a:solidFill>
                <a:ea typeface="宋体" charset="-122"/>
              </a:rPr>
              <a:t>NỘI DUNG TIẾT HỌC</a:t>
            </a:r>
          </a:p>
        </p:txBody>
      </p:sp>
      <p:pic>
        <p:nvPicPr>
          <p:cNvPr id="10" name="Picture 13"/>
          <p:cNvPicPr>
            <a:picLocks noChangeAspect="1" noChangeArrowheads="1"/>
          </p:cNvPicPr>
          <p:nvPr/>
        </p:nvPicPr>
        <p:blipFill>
          <a:blip r:embed="rId3"/>
          <a:srcRect/>
          <a:stretch>
            <a:fillRect/>
          </a:stretch>
        </p:blipFill>
        <p:spPr bwMode="auto">
          <a:xfrm>
            <a:off x="4001109" y="2869532"/>
            <a:ext cx="1371600" cy="1447800"/>
          </a:xfrm>
          <a:prstGeom prst="rect">
            <a:avLst/>
          </a:prstGeom>
          <a:noFill/>
          <a:ln w="9525">
            <a:noFill/>
            <a:miter lim="800000"/>
            <a:headEnd/>
            <a:tailEnd/>
          </a:ln>
          <a:effectLst/>
        </p:spPr>
      </p:pic>
      <p:sp>
        <p:nvSpPr>
          <p:cNvPr id="15" name="Hình chữ nhật góc tròn 19"/>
          <p:cNvSpPr/>
          <p:nvPr/>
        </p:nvSpPr>
        <p:spPr>
          <a:xfrm>
            <a:off x="3886200" y="1200150"/>
            <a:ext cx="1601417" cy="807298"/>
          </a:xfrm>
          <a:prstGeom prst="roundRect">
            <a:avLst/>
          </a:prstGeom>
          <a:pattFill prst="dotGrid">
            <a:fgClr>
              <a:schemeClr val="accent1">
                <a:lumMod val="60000"/>
                <a:lumOff val="40000"/>
              </a:schemeClr>
            </a:fgClr>
            <a:bgClr>
              <a:schemeClr val="accent1"/>
            </a:bgClr>
          </a:patt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Sơ kết thi đua tuần 13</a:t>
            </a:r>
            <a:endParaRPr lang="en-US" sz="1600"/>
          </a:p>
        </p:txBody>
      </p:sp>
      <p:cxnSp>
        <p:nvCxnSpPr>
          <p:cNvPr id="4" name="Straight Connector 3"/>
          <p:cNvCxnSpPr>
            <a:stCxn id="10" idx="0"/>
            <a:endCxn id="15" idx="2"/>
          </p:cNvCxnSpPr>
          <p:nvPr/>
        </p:nvCxnSpPr>
        <p:spPr>
          <a:xfrm flipV="1">
            <a:off x="4686909" y="2007448"/>
            <a:ext cx="0" cy="8620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Hình chữ nhật góc tròn 19"/>
          <p:cNvSpPr/>
          <p:nvPr/>
        </p:nvSpPr>
        <p:spPr>
          <a:xfrm>
            <a:off x="5523712" y="2213509"/>
            <a:ext cx="1776950" cy="868887"/>
          </a:xfrm>
          <a:prstGeom prst="roundRect">
            <a:avLst/>
          </a:prstGeom>
          <a:solidFill>
            <a:schemeClr val="accent2"/>
          </a:solid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Sinh hoạt theo chủ đề: Rèn luyện bản thân</a:t>
            </a:r>
            <a:endParaRPr lang="en-US" sz="1600"/>
          </a:p>
        </p:txBody>
      </p:sp>
      <p:sp>
        <p:nvSpPr>
          <p:cNvPr id="17" name="Hình chữ nhật góc tròn 21"/>
          <p:cNvSpPr/>
          <p:nvPr/>
        </p:nvSpPr>
        <p:spPr>
          <a:xfrm>
            <a:off x="1447800" y="1657350"/>
            <a:ext cx="1905000" cy="878631"/>
          </a:xfrm>
          <a:prstGeom prst="roundRect">
            <a:avLst/>
          </a:prstGeom>
          <a:solidFill>
            <a:srgbClr val="FF99CC"/>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smtClean="0"/>
              <a:t>Triển khai phương hướng tuần 14</a:t>
            </a:r>
            <a:endParaRPr lang="en-US" sz="1600"/>
          </a:p>
        </p:txBody>
      </p:sp>
      <p:cxnSp>
        <p:nvCxnSpPr>
          <p:cNvPr id="31" name="Straight Connector 30"/>
          <p:cNvCxnSpPr>
            <a:stCxn id="10" idx="3"/>
          </p:cNvCxnSpPr>
          <p:nvPr/>
        </p:nvCxnSpPr>
        <p:spPr>
          <a:xfrm flipV="1">
            <a:off x="5372709" y="3082396"/>
            <a:ext cx="875691" cy="51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1"/>
          </p:cNvCxnSpPr>
          <p:nvPr/>
        </p:nvCxnSpPr>
        <p:spPr>
          <a:xfrm flipH="1" flipV="1">
            <a:off x="3200400" y="2535981"/>
            <a:ext cx="800709" cy="1057451"/>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spTree>
    <p:extLst>
      <p:ext uri="{BB962C8B-B14F-4D97-AF65-F5344CB8AC3E}">
        <p14:creationId xmlns:p14="http://schemas.microsoft.com/office/powerpoint/2010/main" val="16109156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81"/>
            <a:ext cx="8229600" cy="689371"/>
          </a:xfrm>
        </p:spPr>
        <p:txBody>
          <a:bodyPr>
            <a:normAutofit/>
          </a:bodyPr>
          <a:lstStyle/>
          <a:p>
            <a:r>
              <a:rPr lang="en-US" sz="3200" b="1" smtClean="0">
                <a:solidFill>
                  <a:srgbClr val="FFC000"/>
                </a:solidFill>
              </a:rPr>
              <a:t>Tham khảo một số góc học tập</a:t>
            </a:r>
            <a:endParaRPr lang="en-US" sz="3200" b="1">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9" y="971550"/>
            <a:ext cx="2743200" cy="19529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3" y="971552"/>
            <a:ext cx="2667001" cy="1952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4" y="1352552"/>
            <a:ext cx="2456925" cy="285023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269" y="3105150"/>
            <a:ext cx="2743200" cy="172821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399" y="3105150"/>
            <a:ext cx="2667000" cy="1728216"/>
          </a:xfrm>
          <a:prstGeom prst="rect">
            <a:avLst/>
          </a:prstGeom>
        </p:spPr>
      </p:pic>
      <p:sp>
        <p:nvSpPr>
          <p:cNvPr id="9"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9878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6" name="Title 1"/>
          <p:cNvSpPr>
            <a:spLocks noGrp="1"/>
          </p:cNvSpPr>
          <p:nvPr>
            <p:ph type="title"/>
          </p:nvPr>
        </p:nvSpPr>
        <p:spPr>
          <a:xfrm>
            <a:off x="2971800" y="514350"/>
            <a:ext cx="2590800" cy="762000"/>
          </a:xfrm>
        </p:spPr>
        <p:txBody>
          <a:bodyPr>
            <a:normAutofit/>
          </a:bodyPr>
          <a:lstStyle/>
          <a:p>
            <a:r>
              <a:rPr lang="en-US" sz="3200" b="1" smtClean="0">
                <a:solidFill>
                  <a:srgbClr val="C00000"/>
                </a:solidFill>
              </a:rPr>
              <a:t>VẬN DỤNG</a:t>
            </a:r>
            <a:endParaRPr lang="en-US" sz="3200" b="1">
              <a:solidFill>
                <a:srgbClr val="C00000"/>
              </a:solidFill>
            </a:endParaRPr>
          </a:p>
        </p:txBody>
      </p:sp>
      <p:sp>
        <p:nvSpPr>
          <p:cNvPr id="7" name="Title 1"/>
          <p:cNvSpPr txBox="1">
            <a:spLocks/>
          </p:cNvSpPr>
          <p:nvPr/>
        </p:nvSpPr>
        <p:spPr>
          <a:xfrm>
            <a:off x="1600200" y="1123950"/>
            <a:ext cx="5410200" cy="2819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Vận dụng những điều đã tiếp thu được để:</a:t>
            </a:r>
          </a:p>
          <a:p>
            <a:pPr marL="342900" indent="-342900" algn="just">
              <a:buFontTx/>
              <a:buChar char="-"/>
            </a:pPr>
            <a:r>
              <a:rPr lang="en-US" sz="2000" smtClean="0">
                <a:solidFill>
                  <a:srgbClr val="C00000"/>
                </a:solidFill>
              </a:rPr>
              <a:t>Chỉ ra những chỗ còn chưa gọn gàng, ngăn nắp ở góc học tập.</a:t>
            </a:r>
          </a:p>
          <a:p>
            <a:pPr marL="342900" indent="-342900" algn="just">
              <a:buFontTx/>
              <a:buChar char="-"/>
            </a:pPr>
            <a:r>
              <a:rPr lang="en-US" sz="2000" smtClean="0">
                <a:solidFill>
                  <a:srgbClr val="C00000"/>
                </a:solidFill>
              </a:rPr>
              <a:t>Sắp xếp góc học tập gọn gàng, ngăn nắp theo ý tưởng, đảm bảo thuận tiện cho việc học tập ở nhà của bản thân.</a:t>
            </a:r>
            <a:endParaRPr lang="en-US" sz="2000">
              <a:solidFill>
                <a:srgbClr val="C00000"/>
              </a:solidFill>
            </a:endParaRPr>
          </a:p>
        </p:txBody>
      </p:sp>
    </p:spTree>
    <p:extLst>
      <p:ext uri="{BB962C8B-B14F-4D97-AF65-F5344CB8AC3E}">
        <p14:creationId xmlns:p14="http://schemas.microsoft.com/office/powerpoint/2010/main" val="4161058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3048000" y="819150"/>
            <a:ext cx="3048000" cy="762000"/>
          </a:xfrm>
        </p:spPr>
        <p:txBody>
          <a:bodyPr>
            <a:normAutofit fontScale="90000"/>
          </a:bodyPr>
          <a:lstStyle/>
          <a:p>
            <a:r>
              <a:rPr lang="en-US" sz="3200" b="1" smtClean="0">
                <a:solidFill>
                  <a:srgbClr val="C00000"/>
                </a:solidFill>
              </a:rPr>
              <a:t>KẾT LUẬN CHUNG</a:t>
            </a:r>
            <a:endParaRPr lang="en-US" sz="3200" b="1">
              <a:solidFill>
                <a:srgbClr val="C00000"/>
              </a:solidFill>
            </a:endParaRPr>
          </a:p>
        </p:txBody>
      </p:sp>
      <p:sp>
        <p:nvSpPr>
          <p:cNvPr id="7" name="Title 1"/>
          <p:cNvSpPr txBox="1">
            <a:spLocks/>
          </p:cNvSpPr>
          <p:nvPr/>
        </p:nvSpPr>
        <p:spPr>
          <a:xfrm>
            <a:off x="1828800" y="971550"/>
            <a:ext cx="5486400" cy="3048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000" smtClean="0">
                <a:solidFill>
                  <a:srgbClr val="C00000"/>
                </a:solidFill>
              </a:rPr>
              <a:t>Góc học tập là nơi dành riêng cho em ngồi học bài hằng ngày ở nhà. Em cần sắp xếp góc học tập luôn gọn gàng, ngăn nắp để việc học tập được thuận tiện và tạo cảm giác thỏa mái, gắn bó, tự hào về góc học tập của mình.</a:t>
            </a:r>
            <a:endParaRPr lang="en-US" sz="2000">
              <a:solidFill>
                <a:srgbClr val="C00000"/>
              </a:solidFill>
            </a:endParaRPr>
          </a:p>
        </p:txBody>
      </p:sp>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0699672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209800" y="819150"/>
            <a:ext cx="3581400" cy="762000"/>
          </a:xfrm>
        </p:spPr>
        <p:txBody>
          <a:bodyPr>
            <a:normAutofit fontScale="90000"/>
          </a:bodyPr>
          <a:lstStyle/>
          <a:p>
            <a:r>
              <a:rPr lang="en-US" sz="3200" b="1" smtClean="0">
                <a:solidFill>
                  <a:schemeClr val="bg1"/>
                </a:solidFill>
              </a:rPr>
              <a:t>HƯỚNG DẪN VỀ NHÀ</a:t>
            </a:r>
            <a:endParaRPr lang="en-US" sz="3200" b="1">
              <a:solidFill>
                <a:schemeClr val="bg1"/>
              </a:solidFill>
            </a:endParaRPr>
          </a:p>
        </p:txBody>
      </p:sp>
      <p:sp>
        <p:nvSpPr>
          <p:cNvPr id="6"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11134814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2019300" y="1809750"/>
            <a:ext cx="5372100" cy="1524000"/>
          </a:xfrm>
        </p:spPr>
        <p:txBody>
          <a:bodyPr>
            <a:normAutofit/>
          </a:bodyPr>
          <a:lstStyle/>
          <a:p>
            <a:r>
              <a:rPr lang="en-US" sz="3600" b="1" smtClean="0">
                <a:solidFill>
                  <a:srgbClr val="FFC000"/>
                </a:solidFill>
              </a:rPr>
              <a:t>Cảm ơn thầy cô và các em đã lắng nghe!</a:t>
            </a:r>
            <a:endParaRPr lang="en-US" sz="3600" b="1">
              <a:solidFill>
                <a:srgbClr val="FFC000"/>
              </a:solidFill>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Tree>
    <p:extLst>
      <p:ext uri="{BB962C8B-B14F-4D97-AF65-F5344CB8AC3E}">
        <p14:creationId xmlns:p14="http://schemas.microsoft.com/office/powerpoint/2010/main" val="4106758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1</a:t>
            </a:r>
            <a:endParaRPr lang="en-US" altLang="zh-CN" sz="3200" b="1" smtClean="0">
              <a:solidFill>
                <a:srgbClr val="FFC000"/>
              </a:solidFill>
              <a:effectLst>
                <a:outerShdw blurRad="50800" dist="38100" dir="10800000" algn="r" rotWithShape="0">
                  <a:prstClr val="black">
                    <a:alpha val="40000"/>
                  </a:prstClr>
                </a:outerShdw>
              </a:effectLst>
              <a:ea typeface="宋体" charset="-122"/>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064394498"/>
              </p:ext>
            </p:extLst>
          </p:nvPr>
        </p:nvGraphicFramePr>
        <p:xfrm>
          <a:off x="1703213" y="1169670"/>
          <a:ext cx="5688187" cy="301752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285750" indent="-285750">
                        <a:buFontTx/>
                        <a:buChar char="-"/>
                      </a:pPr>
                      <a:r>
                        <a:rPr lang="en-US" sz="1400" smtClean="0">
                          <a:solidFill>
                            <a:schemeClr val="tx1"/>
                          </a:solidFill>
                        </a:rPr>
                        <a:t>100%</a:t>
                      </a:r>
                      <a:r>
                        <a:rPr lang="en-US" sz="1400" baseline="0" smtClean="0">
                          <a:solidFill>
                            <a:schemeClr val="tx1"/>
                          </a:solidFill>
                        </a:rPr>
                        <a:t> các bạn mặc trang phục đúng quy định và đeo khăng quàng đỏ đầy đủ, đúng giờ, không bỏ tiết, không vào muộn.</a:t>
                      </a:r>
                    </a:p>
                    <a:p>
                      <a:pPr marL="285750" indent="-285750">
                        <a:buFontTx/>
                        <a:buChar char="-"/>
                      </a:pPr>
                      <a:r>
                        <a:rPr lang="en-US" sz="1400" baseline="0" smtClean="0">
                          <a:solidFill>
                            <a:schemeClr val="tx1"/>
                          </a:solidFill>
                        </a:rPr>
                        <a:t>Xếp hàng ngay ngắn, thẳng hàng. Không mất trật tự trong khi xếp hàng, không chen lấn xô đẩy trong hàng.</a:t>
                      </a:r>
                    </a:p>
                    <a:p>
                      <a:pPr marL="285750" indent="-285750">
                        <a:buFontTx/>
                        <a:buChar char="-"/>
                      </a:pPr>
                      <a:r>
                        <a:rPr lang="en-US" sz="1400" baseline="0" smtClean="0">
                          <a:solidFill>
                            <a:schemeClr val="tx1"/>
                          </a:solidFill>
                        </a:rPr>
                        <a:t>Truy bài nghiêm túc, không chạy ra khỏi chỗ ngồi.</a:t>
                      </a:r>
                    </a:p>
                    <a:p>
                      <a:pPr marL="285750" indent="-285750">
                        <a:buFontTx/>
                        <a:buChar char="-"/>
                      </a:pPr>
                      <a:r>
                        <a:rPr lang="en-US" sz="1400" baseline="0" smtClean="0">
                          <a:solidFill>
                            <a:schemeClr val="tx1"/>
                          </a:solidFill>
                        </a:rPr>
                        <a:t>Thực hiện tốt nếp ba không:</a:t>
                      </a:r>
                    </a:p>
                    <a:p>
                      <a:pPr marL="285750" indent="-285750">
                        <a:buFontTx/>
                        <a:buChar char="-"/>
                      </a:pPr>
                      <a:r>
                        <a:rPr lang="en-US" sz="1400" baseline="0" smtClean="0">
                          <a:solidFill>
                            <a:srgbClr val="FF0000"/>
                          </a:solidFill>
                        </a:rPr>
                        <a:t>Nhắc nhở: Duyên còn đeo khăn quàng muộn</a:t>
                      </a:r>
                      <a:endParaRPr lang="en-US" sz="1400" smtClean="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25</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smtClean="0"/>
                        <a:t>01 lỗi</a:t>
                      </a:r>
                      <a:r>
                        <a:rPr lang="en-US" sz="1600" b="1" baseline="0" smtClean="0"/>
                        <a: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7T – 1K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88</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27113110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2</a:t>
            </a:r>
            <a:endParaRPr lang="en-US" altLang="zh-CN" sz="3200" b="1" smtClean="0">
              <a:solidFill>
                <a:srgbClr val="FFC000"/>
              </a:solidFill>
              <a:effectLst>
                <a:outerShdw blurRad="50800" dist="38100" dir="10800000" algn="r" rotWithShape="0">
                  <a:prstClr val="black">
                    <a:alpha val="40000"/>
                  </a:prstClr>
                </a:outerShdw>
              </a:effectLst>
              <a:ea typeface="宋体" charset="-122"/>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39085615"/>
              </p:ext>
            </p:extLst>
          </p:nvPr>
        </p:nvGraphicFramePr>
        <p:xfrm>
          <a:off x="1703213" y="1169670"/>
          <a:ext cx="5688187" cy="273050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smtClean="0">
                          <a:solidFill>
                            <a:schemeClr val="tx1"/>
                          </a:solidFill>
                        </a:rPr>
                        <a:t>-</a:t>
                      </a:r>
                      <a:r>
                        <a:rPr lang="en-US" sz="1400" b="1" baseline="0" smtClean="0">
                          <a:solidFill>
                            <a:schemeClr val="tx1"/>
                          </a:solidFill>
                        </a:rPr>
                        <a:t> *Về ưu điểm:</a:t>
                      </a:r>
                    </a:p>
                    <a:p>
                      <a:pPr marL="285750" indent="-285750">
                        <a:buFontTx/>
                        <a:buChar char="-"/>
                      </a:pPr>
                      <a:r>
                        <a:rPr lang="en-US" sz="1400" b="0" baseline="0" smtClean="0">
                          <a:solidFill>
                            <a:schemeClr val="tx1"/>
                          </a:solidFill>
                        </a:rPr>
                        <a:t>Các bạn mặc đồng phục theo quy định của nhà trường</a:t>
                      </a:r>
                    </a:p>
                    <a:p>
                      <a:pPr marL="285750" indent="-285750">
                        <a:buFontTx/>
                        <a:buChar char="-"/>
                      </a:pPr>
                      <a:r>
                        <a:rPr lang="en-US" sz="1400" b="0" baseline="0" smtClean="0">
                          <a:solidFill>
                            <a:schemeClr val="tx1"/>
                          </a:solidFill>
                        </a:rPr>
                        <a:t>Hầu hết các bạn soạn bài và làm bài tập đầy đủ, hăng hái giơ tay phát biểu. Điển hình là các bạn như: Thư, Hải, Chi A, Chi B</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Một số bạn chưa mạnh dạn giơ tay phát biểu.</a:t>
                      </a:r>
                      <a:endParaRPr lang="en-US" sz="1400" b="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25</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baseline="0" smtClean="0"/>
                        <a:t>Tốt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8T</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94</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8206229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3</a:t>
            </a:r>
            <a:endParaRPr lang="en-US" altLang="zh-CN" sz="3200" b="1" smtClean="0">
              <a:solidFill>
                <a:srgbClr val="FFC000"/>
              </a:solidFill>
              <a:effectLst>
                <a:outerShdw blurRad="50800" dist="38100" dir="10800000" algn="r" rotWithShape="0">
                  <a:prstClr val="black">
                    <a:alpha val="40000"/>
                  </a:prstClr>
                </a:outerShdw>
              </a:effectLst>
              <a:ea typeface="宋体" charset="-122"/>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044514432"/>
              </p:ext>
            </p:extLst>
          </p:nvPr>
        </p:nvGraphicFramePr>
        <p:xfrm>
          <a:off x="1703213" y="1169670"/>
          <a:ext cx="5688187" cy="273050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Đầy</a:t>
                      </a:r>
                      <a:r>
                        <a:rPr lang="en-US" sz="1600" b="1" baseline="0" smtClean="0"/>
                        <a:t> đủ </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baseline="0" smtClean="0">
                          <a:solidFill>
                            <a:schemeClr val="tx1"/>
                          </a:solidFill>
                        </a:rPr>
                        <a:t>- *Về ưu điểm:</a:t>
                      </a:r>
                    </a:p>
                    <a:p>
                      <a:pPr marL="285750" indent="-285750">
                        <a:buFontTx/>
                        <a:buChar char="-"/>
                      </a:pPr>
                      <a:r>
                        <a:rPr lang="en-US" sz="1400" b="0" baseline="0" smtClean="0">
                          <a:solidFill>
                            <a:schemeClr val="tx1"/>
                          </a:solidFill>
                        </a:rPr>
                        <a:t>Đi học đúng giờ, truy bài nghiêm túc.</a:t>
                      </a:r>
                    </a:p>
                    <a:p>
                      <a:pPr marL="285750" indent="-285750">
                        <a:buFontTx/>
                        <a:buChar char="-"/>
                      </a:pPr>
                      <a:r>
                        <a:rPr lang="en-US" sz="1400" b="0" baseline="0" smtClean="0">
                          <a:solidFill>
                            <a:schemeClr val="tx1"/>
                          </a:solidFill>
                        </a:rPr>
                        <a:t>Chuẩn bị đầy đủ đồ dùng trước khi đến lớp</a:t>
                      </a:r>
                    </a:p>
                    <a:p>
                      <a:pPr marL="285750" indent="-285750">
                        <a:buFontTx/>
                        <a:buChar char="-"/>
                      </a:pPr>
                      <a:r>
                        <a:rPr lang="en-US" sz="1400" b="0" baseline="0" smtClean="0">
                          <a:solidFill>
                            <a:schemeClr val="tx1"/>
                          </a:solidFill>
                        </a:rPr>
                        <a:t>Các bạn hăng hái giơ tay phát biểu xây dựng bài, như bạn: Lan, Trinh </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Một số bạn đeo khăn quàng muộn như: Đạt</a:t>
                      </a:r>
                      <a:endParaRPr lang="en-US" sz="1400" b="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20</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baseline="0" smtClean="0"/>
                        <a:t>Tốt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6T-1K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85</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31597175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TỔ 4</a:t>
            </a:r>
            <a:endParaRPr lang="en-US" altLang="zh-CN" sz="3200" b="1" smtClean="0">
              <a:solidFill>
                <a:srgbClr val="FFC000"/>
              </a:solidFill>
              <a:effectLst>
                <a:outerShdw blurRad="50800" dist="38100" dir="10800000" algn="r" rotWithShape="0">
                  <a:prstClr val="black">
                    <a:alpha val="40000"/>
                  </a:prstClr>
                </a:outerShdw>
              </a:effectLst>
              <a:ea typeface="宋体" charset="-122"/>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532891439"/>
              </p:ext>
            </p:extLst>
          </p:nvPr>
        </p:nvGraphicFramePr>
        <p:xfrm>
          <a:off x="1703213" y="1169670"/>
          <a:ext cx="5688187" cy="2804160"/>
        </p:xfrm>
        <a:graphic>
          <a:graphicData uri="http://schemas.openxmlformats.org/drawingml/2006/table">
            <a:tbl>
              <a:tblPr firstRow="1" bandRow="1">
                <a:tableStyleId>{93296810-A885-4BE3-A3E7-6D5BEEA58F35}</a:tableStyleId>
              </a:tblPr>
              <a:tblGrid>
                <a:gridCol w="1208740"/>
                <a:gridCol w="1279842"/>
                <a:gridCol w="3199605"/>
              </a:tblGrid>
              <a:tr h="337820">
                <a:tc>
                  <a:txBody>
                    <a:bodyPr/>
                    <a:lstStyle/>
                    <a:p>
                      <a:pPr algn="ctr"/>
                      <a:r>
                        <a:rPr lang="en-US" smtClean="0"/>
                        <a:t>NỘI</a:t>
                      </a:r>
                      <a:r>
                        <a:rPr lang="en-US" baseline="0" smtClean="0"/>
                        <a:t> DUNG </a:t>
                      </a:r>
                      <a:endParaRPr lang="en-US"/>
                    </a:p>
                  </a:txBody>
                  <a:tcPr/>
                </a:tc>
                <a:tc>
                  <a:txBody>
                    <a:bodyPr/>
                    <a:lstStyle/>
                    <a:p>
                      <a:pPr algn="ctr"/>
                      <a:r>
                        <a:rPr lang="en-US" smtClean="0"/>
                        <a:t>KẾT</a:t>
                      </a:r>
                      <a:r>
                        <a:rPr lang="en-US" baseline="0" smtClean="0"/>
                        <a:t> QUẢ </a:t>
                      </a:r>
                      <a:endParaRPr lang="en-US"/>
                    </a:p>
                  </a:txBody>
                  <a:tcPr/>
                </a:tc>
                <a:tc>
                  <a:txBody>
                    <a:bodyPr/>
                    <a:lstStyle/>
                    <a:p>
                      <a:pPr algn="ctr"/>
                      <a:r>
                        <a:rPr lang="en-US" smtClean="0"/>
                        <a:t>NHẬN</a:t>
                      </a:r>
                      <a:r>
                        <a:rPr lang="en-US" baseline="0" smtClean="0"/>
                        <a:t> XÉT</a:t>
                      </a:r>
                      <a:endParaRPr lang="en-US"/>
                    </a:p>
                  </a:txBody>
                  <a:tcPr>
                    <a:lnB w="12700" cap="flat" cmpd="sng" algn="ctr">
                      <a:noFill/>
                      <a:prstDash val="solid"/>
                      <a:round/>
                      <a:headEnd type="none" w="med" len="med"/>
                      <a:tailEnd type="none" w="med" len="med"/>
                    </a:lnB>
                  </a:tcPr>
                </a:tc>
              </a:tr>
              <a:tr h="337820">
                <a:tc>
                  <a:txBody>
                    <a:bodyPr/>
                    <a:lstStyle/>
                    <a:p>
                      <a:pPr algn="ctr"/>
                      <a:r>
                        <a:rPr lang="en-US" sz="1600" b="1" smtClean="0"/>
                        <a:t>BTVN</a:t>
                      </a:r>
                      <a:endParaRPr lang="en-US" sz="1600" b="1"/>
                    </a:p>
                  </a:txBody>
                  <a:tcPr/>
                </a:tc>
                <a:tc>
                  <a:txBody>
                    <a:bodyPr/>
                    <a:lstStyle/>
                    <a:p>
                      <a:pPr algn="ctr"/>
                      <a:r>
                        <a:rPr lang="en-US" sz="1600" b="1" smtClean="0"/>
                        <a:t>Thiếu</a:t>
                      </a:r>
                      <a:r>
                        <a:rPr lang="en-US" sz="1600" b="1" baseline="0" smtClean="0"/>
                        <a:t> 02</a:t>
                      </a:r>
                      <a:endParaRPr lang="en-US" sz="1600" b="1"/>
                    </a:p>
                  </a:txBody>
                  <a:tcPr>
                    <a:lnR w="12700" cap="flat" cmpd="sng" algn="ctr">
                      <a:noFill/>
                      <a:prstDash val="solid"/>
                      <a:round/>
                      <a:headEnd type="none" w="med" len="med"/>
                      <a:tailEnd type="none" w="med" len="med"/>
                    </a:lnR>
                  </a:tcPr>
                </a:tc>
                <a:tc rowSpan="7">
                  <a:txBody>
                    <a:bodyPr/>
                    <a:lstStyle/>
                    <a:p>
                      <a:pPr marL="0" indent="0">
                        <a:buFontTx/>
                        <a:buNone/>
                      </a:pPr>
                      <a:r>
                        <a:rPr lang="en-US" sz="1400" b="1" baseline="0" smtClean="0">
                          <a:solidFill>
                            <a:schemeClr val="tx1"/>
                          </a:solidFill>
                        </a:rPr>
                        <a:t>- *Về ưu điểm:</a:t>
                      </a:r>
                    </a:p>
                    <a:p>
                      <a:pPr marL="285750" indent="-285750">
                        <a:buFontTx/>
                        <a:buChar char="-"/>
                      </a:pPr>
                      <a:r>
                        <a:rPr lang="en-US" sz="1400" b="0" baseline="0" smtClean="0">
                          <a:solidFill>
                            <a:schemeClr val="tx1"/>
                          </a:solidFill>
                        </a:rPr>
                        <a:t>Đi học đúng giờ, truy bài nghiêm túc.</a:t>
                      </a:r>
                    </a:p>
                    <a:p>
                      <a:pPr marL="285750" indent="-285750">
                        <a:buFontTx/>
                        <a:buChar char="-"/>
                      </a:pPr>
                      <a:r>
                        <a:rPr lang="en-US" sz="1400" b="0" baseline="0" smtClean="0">
                          <a:solidFill>
                            <a:schemeClr val="tx1"/>
                          </a:solidFill>
                        </a:rPr>
                        <a:t>Mặc đồng phục, đeo khăn quàng đỏ đầy đủ</a:t>
                      </a:r>
                    </a:p>
                    <a:p>
                      <a:pPr marL="285750" indent="-285750">
                        <a:buFontTx/>
                        <a:buChar char="-"/>
                      </a:pPr>
                      <a:r>
                        <a:rPr lang="en-US" sz="1400" b="0" baseline="0" smtClean="0">
                          <a:solidFill>
                            <a:schemeClr val="tx1"/>
                          </a:solidFill>
                        </a:rPr>
                        <a:t>Khen Nam đạt nhiều điểm 9,10 trong tuần qua</a:t>
                      </a:r>
                    </a:p>
                    <a:p>
                      <a:pPr marL="0" indent="0">
                        <a:buFontTx/>
                        <a:buNone/>
                      </a:pPr>
                      <a:r>
                        <a:rPr lang="en-US" sz="1400" b="1" baseline="0" smtClean="0">
                          <a:solidFill>
                            <a:schemeClr val="tx1"/>
                          </a:solidFill>
                        </a:rPr>
                        <a:t>- * Về khuyết điểm:</a:t>
                      </a:r>
                    </a:p>
                    <a:p>
                      <a:pPr marL="285750" indent="-285750">
                        <a:buFontTx/>
                        <a:buChar char="-"/>
                      </a:pPr>
                      <a:r>
                        <a:rPr lang="en-US" sz="1400" b="0" baseline="0" smtClean="0">
                          <a:solidFill>
                            <a:schemeClr val="tx1"/>
                          </a:solidFill>
                        </a:rPr>
                        <a:t>Số hoa điểm giỏi kém hơn so với tuần trước là 4 điểm.</a:t>
                      </a:r>
                    </a:p>
                    <a:p>
                      <a:pPr marL="285750" indent="-285750">
                        <a:buFontTx/>
                        <a:buChar char="-"/>
                      </a:pPr>
                      <a:r>
                        <a:rPr lang="en-US" sz="1400" b="0" baseline="0" smtClean="0">
                          <a:solidFill>
                            <a:schemeClr val="tx1"/>
                          </a:solidFill>
                        </a:rPr>
                        <a:t>Dũng còn nói chuyện riêng trong giờ. Hà thiếu đồ dùng học tập môn toán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tcPr>
                </a:tc>
              </a:tr>
              <a:tr h="337820">
                <a:tc>
                  <a:txBody>
                    <a:bodyPr/>
                    <a:lstStyle/>
                    <a:p>
                      <a:pPr algn="ctr"/>
                      <a:r>
                        <a:rPr lang="en-US" sz="1600" b="1" smtClean="0"/>
                        <a:t>Phát</a:t>
                      </a:r>
                      <a:r>
                        <a:rPr lang="en-US" sz="1600" b="1" baseline="0" smtClean="0"/>
                        <a:t> biểu</a:t>
                      </a:r>
                      <a:endParaRPr lang="en-US" sz="1600" b="1"/>
                    </a:p>
                  </a:txBody>
                  <a:tcPr/>
                </a:tc>
                <a:tc>
                  <a:txBody>
                    <a:bodyPr/>
                    <a:lstStyle/>
                    <a:p>
                      <a:pPr algn="ctr"/>
                      <a:r>
                        <a:rPr lang="en-US" sz="1600" b="1" smtClean="0"/>
                        <a:t>Tích</a:t>
                      </a:r>
                      <a:r>
                        <a:rPr lang="en-US" sz="1600" b="1" baseline="0" smtClean="0"/>
                        <a:t> cực</a:t>
                      </a:r>
                      <a:endParaRPr lang="en-US" sz="1600" b="1"/>
                    </a:p>
                  </a:txBody>
                  <a:tcPr>
                    <a:lnR w="12700" cmpd="sng">
                      <a:noFill/>
                    </a:lnR>
                  </a:tcPr>
                </a:tc>
                <a:tc vMerge="1">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37820">
                <a:tc>
                  <a:txBody>
                    <a:bodyPr/>
                    <a:lstStyle/>
                    <a:p>
                      <a:pPr algn="ctr"/>
                      <a:r>
                        <a:rPr lang="en-US" sz="1600" b="1" smtClean="0"/>
                        <a:t>Điểm</a:t>
                      </a:r>
                      <a:r>
                        <a:rPr lang="en-US" sz="1600" b="1" baseline="0" smtClean="0"/>
                        <a:t> giỏi </a:t>
                      </a:r>
                      <a:endParaRPr lang="en-US" sz="1600" b="1"/>
                    </a:p>
                  </a:txBody>
                  <a:tcPr/>
                </a:tc>
                <a:tc>
                  <a:txBody>
                    <a:bodyPr/>
                    <a:lstStyle/>
                    <a:p>
                      <a:pPr algn="ctr"/>
                      <a:r>
                        <a:rPr lang="en-US" sz="1600" b="1" smtClean="0"/>
                        <a:t>20</a:t>
                      </a:r>
                      <a:endParaRPr lang="en-US" sz="1600" b="1"/>
                    </a:p>
                  </a:txBody>
                  <a:tcPr/>
                </a:tc>
                <a:tc vMerge="1">
                  <a:txBody>
                    <a:bodyPr/>
                    <a:lstStyle/>
                    <a:p>
                      <a:endParaRPr lang="en-US"/>
                    </a:p>
                  </a:txBody>
                  <a:tcPr>
                    <a:lnT w="12700" cmpd="sng">
                      <a:noFill/>
                    </a:lnT>
                  </a:tcPr>
                </a:tc>
              </a:tr>
              <a:tr h="337820">
                <a:tc>
                  <a:txBody>
                    <a:bodyPr/>
                    <a:lstStyle/>
                    <a:p>
                      <a:pPr algn="ctr"/>
                      <a:r>
                        <a:rPr lang="en-US" sz="1600" b="1" smtClean="0"/>
                        <a:t>Kỉ</a:t>
                      </a:r>
                      <a:r>
                        <a:rPr lang="en-US" sz="1600" b="1" baseline="0" smtClean="0"/>
                        <a:t> luật </a:t>
                      </a:r>
                      <a:endParaRPr lang="en-US" sz="1600" b="1"/>
                    </a:p>
                  </a:txBody>
                  <a:tcPr/>
                </a:tc>
                <a:tc>
                  <a:txBody>
                    <a:bodyPr/>
                    <a:lstStyle/>
                    <a:p>
                      <a:pPr algn="ctr"/>
                      <a:r>
                        <a:rPr lang="en-US" sz="1600" b="1" smtClean="0"/>
                        <a:t>01</a:t>
                      </a:r>
                      <a:r>
                        <a:rPr lang="en-US" sz="1600" b="1" baseline="0" smtClean="0"/>
                        <a:t> lỗi </a:t>
                      </a:r>
                      <a:endParaRPr lang="en-US" sz="1600" b="1"/>
                    </a:p>
                  </a:txBody>
                  <a:tcPr/>
                </a:tc>
                <a:tc vMerge="1">
                  <a:txBody>
                    <a:bodyPr/>
                    <a:lstStyle/>
                    <a:p>
                      <a:endParaRPr lang="en-US"/>
                    </a:p>
                  </a:txBody>
                  <a:tcPr/>
                </a:tc>
              </a:tr>
              <a:tr h="337820">
                <a:tc>
                  <a:txBody>
                    <a:bodyPr/>
                    <a:lstStyle/>
                    <a:p>
                      <a:pPr algn="ctr"/>
                      <a:r>
                        <a:rPr lang="en-US" sz="1600" b="1" smtClean="0"/>
                        <a:t>Vệ</a:t>
                      </a:r>
                      <a:r>
                        <a:rPr lang="en-US" sz="1600" b="1" baseline="0" smtClean="0"/>
                        <a:t> sinh </a:t>
                      </a:r>
                      <a:endParaRPr lang="en-US" sz="1600" b="1"/>
                    </a:p>
                  </a:txBody>
                  <a:tcPr/>
                </a:tc>
                <a:tc>
                  <a:txBody>
                    <a:bodyPr/>
                    <a:lstStyle/>
                    <a:p>
                      <a:pPr algn="ctr"/>
                      <a:r>
                        <a:rPr lang="en-US" sz="1600" b="1" smtClean="0"/>
                        <a:t>Sạch</a:t>
                      </a:r>
                      <a:r>
                        <a:rPr lang="en-US" sz="1600" b="1" baseline="0" smtClean="0"/>
                        <a:t> sẽ </a:t>
                      </a:r>
                      <a:endParaRPr lang="en-US" sz="1600" b="1"/>
                    </a:p>
                  </a:txBody>
                  <a:tcPr/>
                </a:tc>
                <a:tc vMerge="1">
                  <a:txBody>
                    <a:bodyPr/>
                    <a:lstStyle/>
                    <a:p>
                      <a:endParaRPr lang="en-US"/>
                    </a:p>
                  </a:txBody>
                  <a:tcPr/>
                </a:tc>
              </a:tr>
              <a:tr h="337820">
                <a:tc>
                  <a:txBody>
                    <a:bodyPr/>
                    <a:lstStyle/>
                    <a:p>
                      <a:pPr algn="ctr"/>
                      <a:r>
                        <a:rPr lang="en-US" sz="1600" b="1" smtClean="0"/>
                        <a:t>Hạn</a:t>
                      </a:r>
                      <a:r>
                        <a:rPr lang="en-US" sz="1600" b="1" baseline="0" smtClean="0"/>
                        <a:t>h kiểm </a:t>
                      </a:r>
                      <a:endParaRPr lang="en-US" sz="1600" b="1"/>
                    </a:p>
                  </a:txBody>
                  <a:tcPr/>
                </a:tc>
                <a:tc>
                  <a:txBody>
                    <a:bodyPr/>
                    <a:lstStyle/>
                    <a:p>
                      <a:pPr algn="ctr"/>
                      <a:r>
                        <a:rPr lang="en-US" sz="1600" b="1" smtClean="0"/>
                        <a:t>6T-2K</a:t>
                      </a:r>
                      <a:endParaRPr lang="en-US" sz="1600" b="1"/>
                    </a:p>
                  </a:txBody>
                  <a:tcPr/>
                </a:tc>
                <a:tc vMerge="1">
                  <a:txBody>
                    <a:bodyPr/>
                    <a:lstStyle/>
                    <a:p>
                      <a:endParaRPr lang="en-US"/>
                    </a:p>
                  </a:txBody>
                  <a:tcPr/>
                </a:tc>
              </a:tr>
              <a:tr h="337820">
                <a:tc>
                  <a:txBody>
                    <a:bodyPr/>
                    <a:lstStyle/>
                    <a:p>
                      <a:pPr algn="ctr"/>
                      <a:r>
                        <a:rPr lang="en-US" sz="1600" b="1" smtClean="0"/>
                        <a:t>Tổng</a:t>
                      </a:r>
                      <a:r>
                        <a:rPr lang="en-US" sz="1600" b="1" baseline="0" smtClean="0"/>
                        <a:t> điểm </a:t>
                      </a:r>
                      <a:endParaRPr lang="en-US" sz="1600" b="1"/>
                    </a:p>
                  </a:txBody>
                  <a:tcPr/>
                </a:tc>
                <a:tc>
                  <a:txBody>
                    <a:bodyPr/>
                    <a:lstStyle/>
                    <a:p>
                      <a:pPr algn="ctr"/>
                      <a:r>
                        <a:rPr lang="en-US" sz="1600" b="1" smtClean="0"/>
                        <a:t>84</a:t>
                      </a:r>
                      <a:endParaRPr lang="en-US" sz="1600" b="1"/>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11494042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9144000" cy="5143499"/>
          </a:xfrm>
          <a:prstGeom prst="rect">
            <a:avLst/>
          </a:prstGeom>
        </p:spPr>
      </p:pic>
      <p:sp>
        <p:nvSpPr>
          <p:cNvPr id="8"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sp>
        <p:nvSpPr>
          <p:cNvPr id="9" name="Rectangle 2"/>
          <p:cNvSpPr>
            <a:spLocks noGrp="1" noChangeArrowheads="1"/>
          </p:cNvSpPr>
          <p:nvPr>
            <p:ph type="title"/>
          </p:nvPr>
        </p:nvSpPr>
        <p:spPr>
          <a:xfrm>
            <a:off x="2133600" y="514350"/>
            <a:ext cx="4572000" cy="457200"/>
          </a:xfrm>
        </p:spPr>
        <p:txBody>
          <a:bodyPr>
            <a:noAutofit/>
          </a:bodyPr>
          <a:lstStyle/>
          <a:p>
            <a:pPr eaLnBrk="1" hangingPunct="1">
              <a:defRPr/>
            </a:pPr>
            <a:r>
              <a:rPr lang="en-US" altLang="zh-CN" sz="3200" b="1" smtClean="0">
                <a:solidFill>
                  <a:srgbClr val="FFC000"/>
                </a:solidFill>
                <a:effectLst>
                  <a:outerShdw blurRad="50800" dist="38100" dir="10800000" algn="r" rotWithShape="0">
                    <a:prstClr val="black">
                      <a:alpha val="40000"/>
                    </a:prstClr>
                  </a:outerShdw>
                </a:effectLst>
                <a:ea typeface="宋体" charset="-122"/>
              </a:rPr>
              <a:t>SƠ KẾT THI ĐUA TUẦN 13</a:t>
            </a:r>
            <a:endParaRPr lang="en-US" altLang="zh-CN" sz="3200" b="1" smtClean="0">
              <a:solidFill>
                <a:srgbClr val="FFC000"/>
              </a:solidFill>
              <a:effectLst>
                <a:outerShdw blurRad="50800" dist="38100" dir="10800000" algn="r" rotWithShape="0">
                  <a:prstClr val="black">
                    <a:alpha val="40000"/>
                  </a:prstClr>
                </a:outerShdw>
              </a:effectLst>
              <a:ea typeface="宋体" charset="-122"/>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760483421"/>
              </p:ext>
            </p:extLst>
          </p:nvPr>
        </p:nvGraphicFramePr>
        <p:xfrm>
          <a:off x="1524000" y="1043244"/>
          <a:ext cx="5867400" cy="3890706"/>
        </p:xfrm>
        <a:graphic>
          <a:graphicData uri="http://schemas.openxmlformats.org/drawingml/2006/table">
            <a:tbl>
              <a:tblPr firstRow="1" bandRow="1">
                <a:tableStyleId>{93296810-A885-4BE3-A3E7-6D5BEEA58F35}</a:tableStyleId>
              </a:tblPr>
              <a:tblGrid>
                <a:gridCol w="1203960"/>
                <a:gridCol w="1203960"/>
                <a:gridCol w="1203960"/>
                <a:gridCol w="1203960"/>
                <a:gridCol w="1051560"/>
              </a:tblGrid>
              <a:tr h="367954">
                <a:tc>
                  <a:txBody>
                    <a:bodyPr/>
                    <a:lstStyle/>
                    <a:p>
                      <a:pPr algn="ctr"/>
                      <a:r>
                        <a:rPr lang="en-US" b="1" smtClean="0">
                          <a:solidFill>
                            <a:schemeClr val="tx1"/>
                          </a:solidFill>
                        </a:rPr>
                        <a:t>NỘI</a:t>
                      </a:r>
                      <a:r>
                        <a:rPr lang="en-US" b="1" baseline="0" smtClean="0">
                          <a:solidFill>
                            <a:schemeClr val="tx1"/>
                          </a:solidFill>
                        </a:rPr>
                        <a:t> DUNG </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1</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2</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3</a:t>
                      </a:r>
                      <a:endParaRPr lang="en-US" b="1">
                        <a:solidFill>
                          <a:schemeClr val="tx1"/>
                        </a:solidFill>
                      </a:endParaRPr>
                    </a:p>
                  </a:txBody>
                  <a:tcPr/>
                </a:tc>
                <a:tc>
                  <a:txBody>
                    <a:bodyPr/>
                    <a:lstStyle/>
                    <a:p>
                      <a:pPr algn="ctr"/>
                      <a:r>
                        <a:rPr lang="en-US" b="1" smtClean="0">
                          <a:solidFill>
                            <a:schemeClr val="tx1"/>
                          </a:solidFill>
                        </a:rPr>
                        <a:t>Tổ</a:t>
                      </a:r>
                      <a:r>
                        <a:rPr lang="en-US" b="1" baseline="0" smtClean="0">
                          <a:solidFill>
                            <a:schemeClr val="tx1"/>
                          </a:solidFill>
                        </a:rPr>
                        <a:t> 4</a:t>
                      </a:r>
                      <a:endParaRPr lang="en-US" b="1">
                        <a:solidFill>
                          <a:schemeClr val="tx1"/>
                        </a:solidFill>
                      </a:endParaRPr>
                    </a:p>
                  </a:txBody>
                  <a:tcPr/>
                </a:tc>
              </a:tr>
              <a:tr h="367954">
                <a:tc>
                  <a:txBody>
                    <a:bodyPr/>
                    <a:lstStyle/>
                    <a:p>
                      <a:pPr algn="ctr"/>
                      <a:r>
                        <a:rPr lang="en-US" b="1" smtClean="0">
                          <a:solidFill>
                            <a:srgbClr val="FF0000"/>
                          </a:solidFill>
                        </a:rPr>
                        <a:t>BTVN</a:t>
                      </a:r>
                      <a:endParaRPr lang="en-US" b="1">
                        <a:solidFill>
                          <a:srgbClr val="FF0000"/>
                        </a:solidFill>
                      </a:endParaRPr>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 </a:t>
                      </a:r>
                      <a:endParaRPr lang="en-US" sz="1600" b="1"/>
                    </a:p>
                  </a:txBody>
                  <a:tcPr/>
                </a:tc>
                <a:tc>
                  <a:txBody>
                    <a:bodyPr/>
                    <a:lstStyle/>
                    <a:p>
                      <a:pPr algn="ctr"/>
                      <a:r>
                        <a:rPr lang="en-US" sz="1600" b="1" smtClean="0"/>
                        <a:t>Đầy</a:t>
                      </a:r>
                      <a:r>
                        <a:rPr lang="en-US" sz="1600" b="1" baseline="0" smtClean="0"/>
                        <a:t> đủ</a:t>
                      </a:r>
                      <a:endParaRPr lang="en-US" sz="1600" b="1"/>
                    </a:p>
                  </a:txBody>
                  <a:tcPr/>
                </a:tc>
              </a:tr>
              <a:tr h="367954">
                <a:tc>
                  <a:txBody>
                    <a:bodyPr/>
                    <a:lstStyle/>
                    <a:p>
                      <a:pPr algn="ctr"/>
                      <a:r>
                        <a:rPr lang="en-US" b="1" smtClean="0">
                          <a:solidFill>
                            <a:srgbClr val="FF0000"/>
                          </a:solidFill>
                        </a:rPr>
                        <a:t>Phát</a:t>
                      </a:r>
                      <a:r>
                        <a:rPr lang="en-US" b="1" baseline="0" smtClean="0">
                          <a:solidFill>
                            <a:srgbClr val="FF0000"/>
                          </a:solidFill>
                        </a:rPr>
                        <a:t> biểu</a:t>
                      </a:r>
                      <a:endParaRPr lang="en-US" b="1">
                        <a:solidFill>
                          <a:srgbClr val="FF0000"/>
                        </a:solidFill>
                      </a:endParaRPr>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c>
                  <a:txBody>
                    <a:bodyPr/>
                    <a:lstStyle/>
                    <a:p>
                      <a:pPr algn="ctr"/>
                      <a:r>
                        <a:rPr lang="en-US" sz="1600" b="1" smtClean="0"/>
                        <a:t>Tích</a:t>
                      </a:r>
                      <a:r>
                        <a:rPr lang="en-US" sz="1600" b="1" baseline="0" smtClean="0"/>
                        <a:t> cực</a:t>
                      </a:r>
                      <a:endParaRPr lang="en-US" sz="1600" b="1"/>
                    </a:p>
                  </a:txBody>
                  <a:tcPr/>
                </a:tc>
              </a:tr>
              <a:tr h="367954">
                <a:tc>
                  <a:txBody>
                    <a:bodyPr/>
                    <a:lstStyle/>
                    <a:p>
                      <a:pPr algn="ctr"/>
                      <a:r>
                        <a:rPr lang="en-US" b="1" smtClean="0">
                          <a:solidFill>
                            <a:srgbClr val="FF0000"/>
                          </a:solidFill>
                        </a:rPr>
                        <a:t>Điểm</a:t>
                      </a:r>
                      <a:r>
                        <a:rPr lang="en-US" b="1" baseline="0" smtClean="0">
                          <a:solidFill>
                            <a:srgbClr val="FF0000"/>
                          </a:solidFill>
                        </a:rPr>
                        <a:t> giỏi </a:t>
                      </a:r>
                      <a:endParaRPr lang="en-US" b="1">
                        <a:solidFill>
                          <a:srgbClr val="FF0000"/>
                        </a:solidFill>
                      </a:endParaRPr>
                    </a:p>
                  </a:txBody>
                  <a:tcPr/>
                </a:tc>
                <a:tc>
                  <a:txBody>
                    <a:bodyPr/>
                    <a:lstStyle/>
                    <a:p>
                      <a:pPr algn="ctr"/>
                      <a:r>
                        <a:rPr lang="en-US" sz="1600" b="1" smtClean="0"/>
                        <a:t>25</a:t>
                      </a:r>
                      <a:endParaRPr lang="en-US" sz="1600" b="1"/>
                    </a:p>
                  </a:txBody>
                  <a:tcPr/>
                </a:tc>
                <a:tc>
                  <a:txBody>
                    <a:bodyPr/>
                    <a:lstStyle/>
                    <a:p>
                      <a:pPr algn="ctr"/>
                      <a:r>
                        <a:rPr lang="en-US" sz="1600" b="1" smtClean="0"/>
                        <a:t>25</a:t>
                      </a:r>
                      <a:endParaRPr lang="en-US" sz="1600" b="1"/>
                    </a:p>
                  </a:txBody>
                  <a:tcPr/>
                </a:tc>
                <a:tc>
                  <a:txBody>
                    <a:bodyPr/>
                    <a:lstStyle/>
                    <a:p>
                      <a:pPr algn="ctr"/>
                      <a:r>
                        <a:rPr lang="en-US" sz="1600" b="1" smtClean="0"/>
                        <a:t>20</a:t>
                      </a:r>
                      <a:endParaRPr lang="en-US" sz="1600" b="1"/>
                    </a:p>
                  </a:txBody>
                  <a:tcPr/>
                </a:tc>
                <a:tc>
                  <a:txBody>
                    <a:bodyPr/>
                    <a:lstStyle/>
                    <a:p>
                      <a:pPr algn="ctr"/>
                      <a:r>
                        <a:rPr lang="en-US" sz="1600" b="1" smtClean="0"/>
                        <a:t>20</a:t>
                      </a:r>
                      <a:endParaRPr lang="en-US" sz="1600" b="1"/>
                    </a:p>
                  </a:txBody>
                  <a:tcPr/>
                </a:tc>
              </a:tr>
              <a:tr h="367954">
                <a:tc>
                  <a:txBody>
                    <a:bodyPr/>
                    <a:lstStyle/>
                    <a:p>
                      <a:pPr algn="ctr"/>
                      <a:r>
                        <a:rPr lang="en-US" b="1" smtClean="0">
                          <a:solidFill>
                            <a:srgbClr val="FF0000"/>
                          </a:solidFill>
                        </a:rPr>
                        <a:t>Kỉ</a:t>
                      </a:r>
                      <a:r>
                        <a:rPr lang="en-US" b="1" baseline="0" smtClean="0">
                          <a:solidFill>
                            <a:srgbClr val="FF0000"/>
                          </a:solidFill>
                        </a:rPr>
                        <a:t> luật</a:t>
                      </a:r>
                      <a:endParaRPr lang="en-US" b="1">
                        <a:solidFill>
                          <a:srgbClr val="FF0000"/>
                        </a:solidFill>
                      </a:endParaRPr>
                    </a:p>
                  </a:txBody>
                  <a:tcPr/>
                </a:tc>
                <a:tc>
                  <a:txBody>
                    <a:bodyPr/>
                    <a:lstStyle/>
                    <a:p>
                      <a:pPr algn="ctr"/>
                      <a:r>
                        <a:rPr lang="en-US" sz="1600" b="1" smtClean="0"/>
                        <a:t>01 lỗi</a:t>
                      </a:r>
                      <a:r>
                        <a:rPr lang="en-US" sz="1600" b="1" baseline="0" smtClean="0"/>
                        <a:t> </a:t>
                      </a:r>
                      <a:endParaRPr lang="en-US" sz="1600" b="1"/>
                    </a:p>
                  </a:txBody>
                  <a:tcPr/>
                </a:tc>
                <a:tc>
                  <a:txBody>
                    <a:bodyPr/>
                    <a:lstStyle/>
                    <a:p>
                      <a:pPr algn="ctr"/>
                      <a:r>
                        <a:rPr lang="en-US" sz="1600" b="1" smtClean="0"/>
                        <a:t>Tốt</a:t>
                      </a:r>
                      <a:endParaRPr lang="en-US" sz="1600" b="1"/>
                    </a:p>
                  </a:txBody>
                  <a:tcPr/>
                </a:tc>
                <a:tc>
                  <a:txBody>
                    <a:bodyPr/>
                    <a:lstStyle/>
                    <a:p>
                      <a:pPr algn="ctr"/>
                      <a:r>
                        <a:rPr lang="en-US" sz="1600" b="1" smtClean="0"/>
                        <a:t>Tốt</a:t>
                      </a:r>
                      <a:endParaRPr lang="en-US" sz="1600" b="1"/>
                    </a:p>
                  </a:txBody>
                  <a:tcPr/>
                </a:tc>
                <a:tc>
                  <a:txBody>
                    <a:bodyPr/>
                    <a:lstStyle/>
                    <a:p>
                      <a:pPr algn="ctr"/>
                      <a:r>
                        <a:rPr lang="en-US" sz="1600" b="1" smtClean="0"/>
                        <a:t>01 lỗi</a:t>
                      </a:r>
                      <a:r>
                        <a:rPr lang="en-US" sz="1600" b="1" baseline="0" smtClean="0"/>
                        <a:t> </a:t>
                      </a:r>
                      <a:endParaRPr lang="en-US" sz="1600" b="1"/>
                    </a:p>
                  </a:txBody>
                  <a:tcPr/>
                </a:tc>
              </a:tr>
              <a:tr h="367954">
                <a:tc>
                  <a:txBody>
                    <a:bodyPr/>
                    <a:lstStyle/>
                    <a:p>
                      <a:pPr algn="ctr"/>
                      <a:r>
                        <a:rPr lang="en-US" b="1" smtClean="0">
                          <a:solidFill>
                            <a:srgbClr val="FF0000"/>
                          </a:solidFill>
                        </a:rPr>
                        <a:t>Vệ</a:t>
                      </a:r>
                      <a:r>
                        <a:rPr lang="en-US" b="1" baseline="0" smtClean="0">
                          <a:solidFill>
                            <a:srgbClr val="FF0000"/>
                          </a:solidFill>
                        </a:rPr>
                        <a:t> sinh</a:t>
                      </a:r>
                      <a:endParaRPr lang="en-US" b="1">
                        <a:solidFill>
                          <a:srgbClr val="FF0000"/>
                        </a:solidFill>
                      </a:endParaRPr>
                    </a:p>
                  </a:txBody>
                  <a:tcPr/>
                </a:tc>
                <a:tc>
                  <a:txBody>
                    <a:bodyPr/>
                    <a:lstStyle/>
                    <a:p>
                      <a:pPr algn="ctr"/>
                      <a:r>
                        <a:rPr lang="en-US" sz="1600" b="1" smtClean="0"/>
                        <a:t>Sạch</a:t>
                      </a:r>
                      <a:r>
                        <a:rPr lang="en-US" sz="1600" b="1" baseline="0" smtClean="0"/>
                        <a:t> sẽ </a:t>
                      </a:r>
                      <a:endParaRPr lang="en-US" sz="1600" b="1"/>
                    </a:p>
                  </a:txBody>
                  <a:tcPr/>
                </a:tc>
                <a:tc>
                  <a:txBody>
                    <a:bodyPr/>
                    <a:lstStyle/>
                    <a:p>
                      <a:pPr algn="ctr"/>
                      <a:r>
                        <a:rPr lang="en-US" sz="1600" b="1" smtClean="0"/>
                        <a:t>Sạch</a:t>
                      </a:r>
                      <a:r>
                        <a:rPr lang="en-US" sz="1600" b="1" baseline="0" smtClean="0"/>
                        <a:t> sẽ</a:t>
                      </a:r>
                      <a:endParaRPr lang="en-US" sz="1600" b="1"/>
                    </a:p>
                  </a:txBody>
                  <a:tcPr/>
                </a:tc>
                <a:tc>
                  <a:txBody>
                    <a:bodyPr/>
                    <a:lstStyle/>
                    <a:p>
                      <a:pPr algn="ctr"/>
                      <a:r>
                        <a:rPr lang="en-US" sz="1600" b="1" smtClean="0"/>
                        <a:t>Sạch</a:t>
                      </a:r>
                      <a:r>
                        <a:rPr lang="en-US" sz="1600" b="1" baseline="0" smtClean="0"/>
                        <a:t> sẽ</a:t>
                      </a:r>
                      <a:endParaRPr lang="en-US" sz="1600" b="1"/>
                    </a:p>
                  </a:txBody>
                  <a:tcPr/>
                </a:tc>
                <a:tc>
                  <a:txBody>
                    <a:bodyPr/>
                    <a:lstStyle/>
                    <a:p>
                      <a:pPr algn="ctr"/>
                      <a:r>
                        <a:rPr lang="en-US" sz="1600" b="1" smtClean="0"/>
                        <a:t>Sạch</a:t>
                      </a:r>
                      <a:r>
                        <a:rPr lang="en-US" sz="1600" b="1" baseline="0" smtClean="0"/>
                        <a:t> sẽ</a:t>
                      </a:r>
                      <a:endParaRPr lang="en-US" sz="1600" b="1"/>
                    </a:p>
                  </a:txBody>
                  <a:tcPr/>
                </a:tc>
              </a:tr>
              <a:tr h="367954">
                <a:tc>
                  <a:txBody>
                    <a:bodyPr/>
                    <a:lstStyle/>
                    <a:p>
                      <a:pPr algn="ctr"/>
                      <a:r>
                        <a:rPr lang="en-US" b="1" smtClean="0">
                          <a:solidFill>
                            <a:srgbClr val="FF0000"/>
                          </a:solidFill>
                        </a:rPr>
                        <a:t>Hạn</a:t>
                      </a:r>
                      <a:r>
                        <a:rPr lang="en-US" b="1" baseline="0" smtClean="0">
                          <a:solidFill>
                            <a:srgbClr val="FF0000"/>
                          </a:solidFill>
                        </a:rPr>
                        <a:t>h kiểm </a:t>
                      </a:r>
                      <a:endParaRPr lang="en-US" b="1">
                        <a:solidFill>
                          <a:srgbClr val="FF0000"/>
                        </a:solidFill>
                      </a:endParaRPr>
                    </a:p>
                  </a:txBody>
                  <a:tcPr/>
                </a:tc>
                <a:tc>
                  <a:txBody>
                    <a:bodyPr/>
                    <a:lstStyle/>
                    <a:p>
                      <a:pPr algn="ctr"/>
                      <a:r>
                        <a:rPr lang="en-US" sz="1600" b="1" smtClean="0"/>
                        <a:t>7T</a:t>
                      </a:r>
                      <a:r>
                        <a:rPr lang="en-US" sz="1600" b="1" baseline="0" smtClean="0"/>
                        <a:t> – 1K</a:t>
                      </a:r>
                      <a:endParaRPr lang="en-US" sz="1600" b="1"/>
                    </a:p>
                  </a:txBody>
                  <a:tcPr/>
                </a:tc>
                <a:tc>
                  <a:txBody>
                    <a:bodyPr/>
                    <a:lstStyle/>
                    <a:p>
                      <a:pPr algn="ctr"/>
                      <a:r>
                        <a:rPr lang="en-US" sz="1600" b="1" smtClean="0"/>
                        <a:t>8T</a:t>
                      </a:r>
                      <a:endParaRPr lang="en-US" sz="1600" b="1"/>
                    </a:p>
                  </a:txBody>
                  <a:tcPr/>
                </a:tc>
                <a:tc>
                  <a:txBody>
                    <a:bodyPr/>
                    <a:lstStyle/>
                    <a:p>
                      <a:pPr algn="ctr"/>
                      <a:r>
                        <a:rPr lang="en-US" sz="1600" b="1" smtClean="0"/>
                        <a:t>6T – 1K</a:t>
                      </a:r>
                      <a:endParaRPr lang="en-US" sz="1600" b="1"/>
                    </a:p>
                  </a:txBody>
                  <a:tcPr/>
                </a:tc>
                <a:tc>
                  <a:txBody>
                    <a:bodyPr/>
                    <a:lstStyle/>
                    <a:p>
                      <a:pPr algn="ctr"/>
                      <a:r>
                        <a:rPr lang="en-US" sz="1600" b="1" smtClean="0"/>
                        <a:t>6T – 2K</a:t>
                      </a:r>
                      <a:endParaRPr lang="en-US" sz="1600" b="1"/>
                    </a:p>
                  </a:txBody>
                  <a:tcPr/>
                </a:tc>
              </a:tr>
              <a:tr h="367954">
                <a:tc>
                  <a:txBody>
                    <a:bodyPr/>
                    <a:lstStyle/>
                    <a:p>
                      <a:pPr algn="ctr"/>
                      <a:r>
                        <a:rPr lang="en-US" b="1" smtClean="0">
                          <a:solidFill>
                            <a:srgbClr val="FF0000"/>
                          </a:solidFill>
                        </a:rPr>
                        <a:t>Tổng</a:t>
                      </a:r>
                      <a:r>
                        <a:rPr lang="en-US" b="1" baseline="0" smtClean="0">
                          <a:solidFill>
                            <a:srgbClr val="FF0000"/>
                          </a:solidFill>
                        </a:rPr>
                        <a:t> điểm </a:t>
                      </a:r>
                      <a:endParaRPr lang="en-US" b="1">
                        <a:solidFill>
                          <a:srgbClr val="FF0000"/>
                        </a:solidFill>
                      </a:endParaRPr>
                    </a:p>
                  </a:txBody>
                  <a:tcPr/>
                </a:tc>
                <a:tc>
                  <a:txBody>
                    <a:bodyPr/>
                    <a:lstStyle/>
                    <a:p>
                      <a:pPr algn="ctr"/>
                      <a:r>
                        <a:rPr lang="en-US" sz="1600" b="1" smtClean="0"/>
                        <a:t>88</a:t>
                      </a:r>
                      <a:endParaRPr lang="en-US" sz="1600" b="1"/>
                    </a:p>
                  </a:txBody>
                  <a:tcPr/>
                </a:tc>
                <a:tc>
                  <a:txBody>
                    <a:bodyPr/>
                    <a:lstStyle/>
                    <a:p>
                      <a:pPr algn="ctr"/>
                      <a:r>
                        <a:rPr lang="en-US" sz="1600" b="1" smtClean="0"/>
                        <a:t>94</a:t>
                      </a:r>
                      <a:endParaRPr lang="en-US" sz="1600" b="1"/>
                    </a:p>
                  </a:txBody>
                  <a:tcPr/>
                </a:tc>
                <a:tc>
                  <a:txBody>
                    <a:bodyPr/>
                    <a:lstStyle/>
                    <a:p>
                      <a:pPr algn="ctr"/>
                      <a:r>
                        <a:rPr lang="en-US" sz="1600" b="1" smtClean="0"/>
                        <a:t>85</a:t>
                      </a:r>
                      <a:endParaRPr lang="en-US" sz="1600" b="1"/>
                    </a:p>
                  </a:txBody>
                  <a:tcPr/>
                </a:tc>
                <a:tc>
                  <a:txBody>
                    <a:bodyPr/>
                    <a:lstStyle/>
                    <a:p>
                      <a:pPr algn="ctr"/>
                      <a:r>
                        <a:rPr lang="en-US" sz="1600" b="1" smtClean="0"/>
                        <a:t>84</a:t>
                      </a:r>
                      <a:endParaRPr lang="en-US" sz="1600" b="1"/>
                    </a:p>
                  </a:txBody>
                  <a:tcPr/>
                </a:tc>
              </a:tr>
              <a:tr h="367954">
                <a:tc>
                  <a:txBody>
                    <a:bodyPr/>
                    <a:lstStyle/>
                    <a:p>
                      <a:pPr algn="ctr"/>
                      <a:r>
                        <a:rPr lang="en-US" b="1" smtClean="0">
                          <a:solidFill>
                            <a:srgbClr val="FF0000"/>
                          </a:solidFill>
                        </a:rPr>
                        <a:t>Tổng</a:t>
                      </a:r>
                      <a:r>
                        <a:rPr lang="en-US" b="1" baseline="0" smtClean="0">
                          <a:solidFill>
                            <a:srgbClr val="FF0000"/>
                          </a:solidFill>
                        </a:rPr>
                        <a:t> kết </a:t>
                      </a:r>
                      <a:endParaRPr lang="en-US" b="1">
                        <a:solidFill>
                          <a:srgbClr val="FF0000"/>
                        </a:solidFill>
                      </a:endParaRPr>
                    </a:p>
                  </a:txBody>
                  <a:tcPr/>
                </a:tc>
                <a:tc>
                  <a:txBody>
                    <a:bodyPr/>
                    <a:lstStyle/>
                    <a:p>
                      <a:pPr algn="ctr"/>
                      <a:r>
                        <a:rPr lang="en-US" sz="1600" b="1" smtClean="0"/>
                        <a:t>Xếp</a:t>
                      </a:r>
                      <a:r>
                        <a:rPr lang="en-US" sz="1600" b="1" baseline="0" smtClean="0"/>
                        <a:t> thứ 2</a:t>
                      </a:r>
                      <a:endParaRPr lang="en-US" sz="1600" b="1"/>
                    </a:p>
                  </a:txBody>
                  <a:tcPr/>
                </a:tc>
                <a:tc>
                  <a:txBody>
                    <a:bodyPr/>
                    <a:lstStyle/>
                    <a:p>
                      <a:pPr algn="ctr"/>
                      <a:r>
                        <a:rPr lang="en-US" sz="1600" b="1" smtClean="0"/>
                        <a:t>Xếp</a:t>
                      </a:r>
                      <a:r>
                        <a:rPr lang="en-US" sz="1600" b="1" baseline="0" smtClean="0"/>
                        <a:t> thứ 1</a:t>
                      </a:r>
                      <a:endParaRPr lang="en-US" sz="1600" b="1"/>
                    </a:p>
                  </a:txBody>
                  <a:tcPr/>
                </a:tc>
                <a:tc>
                  <a:txBody>
                    <a:bodyPr/>
                    <a:lstStyle/>
                    <a:p>
                      <a:pPr algn="ctr"/>
                      <a:r>
                        <a:rPr lang="en-US" sz="1600" b="1" smtClean="0"/>
                        <a:t>Xếp</a:t>
                      </a:r>
                      <a:r>
                        <a:rPr lang="en-US" sz="1600" b="1" baseline="0" smtClean="0"/>
                        <a:t> thứ 3</a:t>
                      </a:r>
                      <a:endParaRPr lang="en-US" sz="1600" b="1"/>
                    </a:p>
                  </a:txBody>
                  <a:tcPr/>
                </a:tc>
                <a:tc>
                  <a:txBody>
                    <a:bodyPr/>
                    <a:lstStyle/>
                    <a:p>
                      <a:pPr algn="ctr"/>
                      <a:r>
                        <a:rPr lang="en-US" sz="1600" b="1" smtClean="0"/>
                        <a:t>Xếp</a:t>
                      </a:r>
                      <a:r>
                        <a:rPr lang="en-US" sz="1600" b="1" baseline="0" smtClean="0"/>
                        <a:t> thứ 4</a:t>
                      </a:r>
                      <a:endParaRPr lang="en-US" sz="1600" b="1"/>
                    </a:p>
                  </a:txBody>
                  <a:tcPr/>
                </a:tc>
              </a:tr>
              <a:tr h="574613">
                <a:tc>
                  <a:txBody>
                    <a:bodyPr/>
                    <a:lstStyle/>
                    <a:p>
                      <a:pPr algn="ctr"/>
                      <a:r>
                        <a:rPr lang="en-US" b="1" smtClean="0">
                          <a:solidFill>
                            <a:srgbClr val="FF0000"/>
                          </a:solidFill>
                        </a:rPr>
                        <a:t>Khen</a:t>
                      </a:r>
                      <a:endParaRPr lang="en-US" b="1">
                        <a:solidFill>
                          <a:srgbClr val="FF0000"/>
                        </a:solidFill>
                      </a:endParaRPr>
                    </a:p>
                  </a:txBody>
                  <a:tcPr/>
                </a:tc>
                <a:tc>
                  <a:txBody>
                    <a:bodyPr/>
                    <a:lstStyle/>
                    <a:p>
                      <a:pPr algn="ctr"/>
                      <a:r>
                        <a:rPr lang="en-US" sz="1600" b="1" smtClean="0"/>
                        <a:t>Phương</a:t>
                      </a:r>
                      <a:r>
                        <a:rPr lang="en-US" sz="1600" b="1" baseline="0" smtClean="0"/>
                        <a:t> Anh</a:t>
                      </a:r>
                      <a:endParaRPr lang="en-US" sz="1600" b="1"/>
                    </a:p>
                  </a:txBody>
                  <a:tcPr/>
                </a:tc>
                <a:tc>
                  <a:txBody>
                    <a:bodyPr/>
                    <a:lstStyle/>
                    <a:p>
                      <a:pPr algn="ctr"/>
                      <a:r>
                        <a:rPr lang="en-US" sz="1600" b="1" smtClean="0"/>
                        <a:t>Hải</a:t>
                      </a:r>
                      <a:endParaRPr lang="en-US" sz="1600" b="1"/>
                    </a:p>
                  </a:txBody>
                  <a:tcPr/>
                </a:tc>
                <a:tc>
                  <a:txBody>
                    <a:bodyPr/>
                    <a:lstStyle/>
                    <a:p>
                      <a:pPr algn="ctr"/>
                      <a:r>
                        <a:rPr lang="en-US" sz="1600" b="1" smtClean="0"/>
                        <a:t>Trinh</a:t>
                      </a:r>
                      <a:endParaRPr lang="en-US" sz="1600" b="1"/>
                    </a:p>
                  </a:txBody>
                  <a:tcPr/>
                </a:tc>
                <a:tc>
                  <a:txBody>
                    <a:bodyPr/>
                    <a:lstStyle/>
                    <a:p>
                      <a:pPr algn="ctr"/>
                      <a:r>
                        <a:rPr lang="en-US" sz="1600" b="1" smtClean="0"/>
                        <a:t>Nam</a:t>
                      </a:r>
                      <a:endParaRPr lang="en-US" sz="1600" b="1"/>
                    </a:p>
                  </a:txBody>
                  <a:tcPr/>
                </a:tc>
              </a:tr>
            </a:tbl>
          </a:graphicData>
        </a:graphic>
      </p:graphicFrame>
    </p:spTree>
    <p:extLst>
      <p:ext uri="{BB962C8B-B14F-4D97-AF65-F5344CB8AC3E}">
        <p14:creationId xmlns:p14="http://schemas.microsoft.com/office/powerpoint/2010/main" val="26880272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914400" y="647700"/>
            <a:ext cx="3429000" cy="628650"/>
          </a:xfrm>
        </p:spPr>
        <p:txBody>
          <a:bodyPr>
            <a:normAutofit/>
          </a:bodyPr>
          <a:lstStyle/>
          <a:p>
            <a:r>
              <a:rPr lang="en-US" sz="2000" b="1" smtClean="0">
                <a:solidFill>
                  <a:srgbClr val="FFC000"/>
                </a:solidFill>
                <a:effectLst>
                  <a:outerShdw blurRad="50800" dist="38100" dir="8100000" algn="tr" rotWithShape="0">
                    <a:prstClr val="black">
                      <a:alpha val="40000"/>
                    </a:prstClr>
                  </a:outerShdw>
                </a:effectLst>
              </a:rPr>
              <a:t>II. Phương hướng tuần 14</a:t>
            </a:r>
            <a:endParaRPr lang="en-US" sz="2000" b="1">
              <a:solidFill>
                <a:srgbClr val="FFC000"/>
              </a:solidFill>
              <a:effectLst>
                <a:outerShdw blurRad="50800" dist="38100" dir="8100000" algn="tr" rotWithShape="0">
                  <a:prstClr val="black">
                    <a:alpha val="40000"/>
                  </a:prstClr>
                </a:outerShdw>
              </a:effectLst>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sp>
        <p:nvSpPr>
          <p:cNvPr id="9" name="Title 1"/>
          <p:cNvSpPr txBox="1">
            <a:spLocks/>
          </p:cNvSpPr>
          <p:nvPr/>
        </p:nvSpPr>
        <p:spPr>
          <a:xfrm>
            <a:off x="1143000" y="1123950"/>
            <a:ext cx="6324600" cy="2990850"/>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400"/>
              <a:t>Để giúp cho lớp có thêm nhiều giờ học tốt, điểm thi đua của lớp được cao hơn, tôi cùng ban cán sự lớp đã thống nhất phương hướng học tập cho tuần 14 như sau:</a:t>
            </a:r>
            <a:endParaRPr lang="vi-VN" sz="6400"/>
          </a:p>
          <a:p>
            <a:pPr algn="l"/>
            <a:r>
              <a:rPr lang="en-US" sz="6400"/>
              <a:t>+ Các bạn tổ trưởng sẽ theo dõi sát sao hơn, chấm điểm thi đua nghiêm ngặt hơn.</a:t>
            </a:r>
            <a:endParaRPr lang="vi-VN" sz="6400"/>
          </a:p>
          <a:p>
            <a:pPr algn="l"/>
            <a:r>
              <a:rPr lang="en-US" sz="6400"/>
              <a:t>+ Các bạn trong lớp phải phát huy những ưu điểm và khắc phục những khuyết điểm </a:t>
            </a:r>
            <a:endParaRPr lang="vi-VN" sz="6400"/>
          </a:p>
          <a:p>
            <a:pPr algn="l"/>
            <a:r>
              <a:rPr lang="en-US" sz="6400" i="1"/>
              <a:t>- Học tập:</a:t>
            </a:r>
            <a:r>
              <a:rPr lang="en-US" sz="6400"/>
              <a:t> tích cực phát biểu xây dựng bài; học bài và làm bài đầy đủ trước khi đến lớp, trong giờ học chú ý nghe giảng; dành nhiều hoa điểm tốt tặng cô, tặng bà, tặng mẹ;</a:t>
            </a:r>
            <a:endParaRPr lang="vi-VN" sz="6400"/>
          </a:p>
          <a:p>
            <a:pPr algn="l"/>
            <a:r>
              <a:rPr lang="en-US" sz="6400" i="1"/>
              <a:t>- Nế nếp:</a:t>
            </a:r>
            <a:r>
              <a:rPr lang="en-US" sz="6400"/>
              <a:t> thực hiện đầy đủ 5 điều Bác Hồ dạy, nội quy của nhà trường của lớp. </a:t>
            </a:r>
            <a:endParaRPr lang="vi-VN" sz="6400"/>
          </a:p>
          <a:p>
            <a:pPr algn="l"/>
            <a:r>
              <a:rPr lang="en-US" sz="6400" i="1"/>
              <a:t>- Vệ sinh - Lao động - Bảo vệ của công: </a:t>
            </a:r>
            <a:r>
              <a:rPr lang="en-US" sz="6400"/>
              <a:t>tham gia lao động vệ sinh trường lớp; đóng cửa, tắt điện, tắt quạt  khi ra về.</a:t>
            </a:r>
            <a:endParaRPr lang="vi-VN" sz="6400"/>
          </a:p>
          <a:p>
            <a:endParaRPr lang="en-US" sz="2000" b="1">
              <a:solidFill>
                <a:srgbClr val="FFC000"/>
              </a:solidFill>
              <a:effectLst>
                <a:outerShdw blurRad="50800" dist="38100" dir="8100000" algn="tr" rotWithShape="0">
                  <a:prstClr val="black">
                    <a:alpha val="40000"/>
                  </a:prstClr>
                </a:outerShdw>
              </a:effectLst>
            </a:endParaRPr>
          </a:p>
        </p:txBody>
      </p:sp>
    </p:spTree>
    <p:extLst>
      <p:ext uri="{BB962C8B-B14F-4D97-AF65-F5344CB8AC3E}">
        <p14:creationId xmlns:p14="http://schemas.microsoft.com/office/powerpoint/2010/main" val="7240594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title"/>
          </p:nvPr>
        </p:nvSpPr>
        <p:spPr>
          <a:xfrm>
            <a:off x="2438400" y="895350"/>
            <a:ext cx="3962400" cy="781050"/>
          </a:xfrm>
        </p:spPr>
        <p:txBody>
          <a:bodyPr/>
          <a:lstStyle/>
          <a:p>
            <a:r>
              <a:rPr lang="en-US" sz="3600" b="1" smtClean="0">
                <a:solidFill>
                  <a:srgbClr val="FFC000"/>
                </a:solidFill>
                <a:effectLst>
                  <a:outerShdw blurRad="50800" dist="38100" dir="8100000" algn="tr" rotWithShape="0">
                    <a:prstClr val="black">
                      <a:alpha val="40000"/>
                    </a:prstClr>
                  </a:outerShdw>
                </a:effectLst>
              </a:rPr>
              <a:t>KHỞI ĐỘNG</a:t>
            </a:r>
            <a:endParaRPr lang="en-US" sz="3600" b="1">
              <a:solidFill>
                <a:srgbClr val="FFC000"/>
              </a:solidFill>
              <a:effectLst>
                <a:outerShdw blurRad="50800" dist="38100" dir="8100000" algn="tr" rotWithShape="0">
                  <a:prstClr val="black">
                    <a:alpha val="40000"/>
                  </a:prstClr>
                </a:outerShdw>
              </a:effectLst>
            </a:endParaRPr>
          </a:p>
        </p:txBody>
      </p:sp>
      <p:sp>
        <p:nvSpPr>
          <p:cNvPr id="6" name="Title 1"/>
          <p:cNvSpPr txBox="1">
            <a:spLocks/>
          </p:cNvSpPr>
          <p:nvPr/>
        </p:nvSpPr>
        <p:spPr bwMode="auto">
          <a:xfrm>
            <a:off x="2194560" y="2038350"/>
            <a:ext cx="443484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200" b="1" smtClean="0">
                <a:effectLst>
                  <a:outerShdw blurRad="50800" dist="38100" dir="10800000" algn="r" rotWithShape="0">
                    <a:prstClr val="black">
                      <a:alpha val="40000"/>
                    </a:prstClr>
                  </a:outerShdw>
                </a:effectLst>
              </a:rPr>
              <a:t>Trò chơi:</a:t>
            </a:r>
          </a:p>
          <a:p>
            <a:r>
              <a:rPr lang="en-US" sz="3200" b="1" smtClean="0">
                <a:effectLst>
                  <a:outerShdw blurRad="50800" dist="38100" dir="10800000" algn="r" rotWithShape="0">
                    <a:prstClr val="black">
                      <a:alpha val="40000"/>
                    </a:prstClr>
                  </a:outerShdw>
                </a:effectLst>
              </a:rPr>
              <a:t> Đuổi Hình Bắt Chữ  </a:t>
            </a:r>
            <a:endParaRPr lang="en-US" sz="3200" b="1">
              <a:effectLst>
                <a:outerShdw blurRad="50800" dist="38100" dir="10800000" algn="r" rotWithShape="0">
                  <a:prstClr val="black">
                    <a:alpha val="40000"/>
                  </a:prstClr>
                </a:outerShdw>
              </a:effectLst>
            </a:endParaRPr>
          </a:p>
        </p:txBody>
      </p:sp>
      <p:sp>
        <p:nvSpPr>
          <p:cNvPr id="7" name="Title 1"/>
          <p:cNvSpPr txBox="1">
            <a:spLocks/>
          </p:cNvSpPr>
          <p:nvPr/>
        </p:nvSpPr>
        <p:spPr bwMode="auto">
          <a:xfrm>
            <a:off x="8229600" y="4857750"/>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100" b="1" smtClean="0">
                <a:latin typeface="Harlow Solid Italic" pitchFamily="82" charset="0"/>
              </a:rPr>
              <a:t>Phạm Hoa</a:t>
            </a:r>
            <a:endParaRPr lang="en-US" sz="1100" b="1">
              <a:latin typeface="Harlow Solid Italic" pitchFamily="8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0693" y="-609600"/>
            <a:ext cx="655320" cy="1874520"/>
          </a:xfrm>
          <a:prstGeom prst="rect">
            <a:avLst/>
          </a:prstGeom>
        </p:spPr>
      </p:pic>
      <p:pic>
        <p:nvPicPr>
          <p:cNvPr id="9" name="Picture 8" descr="dap-an-bat-chu-111.png"/>
          <p:cNvPicPr>
            <a:picLocks noChangeAspect="1"/>
          </p:cNvPicPr>
          <p:nvPr/>
        </p:nvPicPr>
        <p:blipFill>
          <a:blip r:embed="rId4"/>
          <a:stretch>
            <a:fillRect/>
          </a:stretch>
        </p:blipFill>
        <p:spPr>
          <a:xfrm>
            <a:off x="3469678" y="2952750"/>
            <a:ext cx="2012012" cy="1220203"/>
          </a:xfrm>
          <a:prstGeom prst="rect">
            <a:avLst/>
          </a:prstGeom>
        </p:spPr>
      </p:pic>
    </p:spTree>
    <p:extLst>
      <p:ext uri="{BB962C8B-B14F-4D97-AF65-F5344CB8AC3E}">
        <p14:creationId xmlns:p14="http://schemas.microsoft.com/office/powerpoint/2010/main" val="2625829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TotalTime>
  <Words>1335</Words>
  <Application>Microsoft Office PowerPoint</Application>
  <PresentationFormat>On-screen Show (16:9)</PresentationFormat>
  <Paragraphs>305</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NỘI DUNG TIẾT HỌC</vt:lpstr>
      <vt:lpstr>SƠ KẾT THI ĐUA TỔ 1</vt:lpstr>
      <vt:lpstr>SƠ KẾT THI ĐUA TỔ 2</vt:lpstr>
      <vt:lpstr>SƠ KẾT THI ĐUA TỔ 3</vt:lpstr>
      <vt:lpstr>SƠ KẾT THI ĐUA TỔ 4</vt:lpstr>
      <vt:lpstr>SƠ KẾT THI ĐUA TUẦN 13</vt:lpstr>
      <vt:lpstr>II. Phương hướng tuần 14</vt:lpstr>
      <vt:lpstr>KHỞI ĐỘNG</vt:lpstr>
      <vt:lpstr>ĐÂY LÀ ĐỒ VẬT NÀO ?</vt:lpstr>
      <vt:lpstr>ĐÂY LÀ ĐỒ VẬT GÌ?</vt:lpstr>
      <vt:lpstr>ĐÂY LÀ ĐỒ VẬT NÀO ?</vt:lpstr>
      <vt:lpstr>ĐÂY LÀ ĐỒ VẬT NÀO ?</vt:lpstr>
      <vt:lpstr>CHỦ ĐỀ 4:  RÈN LUYỆN BẢN THÂN</vt:lpstr>
      <vt:lpstr>Chia sẻ về cách sắp xếp góc học tập của em </vt:lpstr>
      <vt:lpstr>Một số gợi ý:</vt:lpstr>
      <vt:lpstr>Thảo Luận Nhóm </vt:lpstr>
      <vt:lpstr>Kết Luận</vt:lpstr>
      <vt:lpstr>THẢO LUẬN NHÓM: THIẾT KẾ GÓC HỌC TẬP</vt:lpstr>
      <vt:lpstr>Tham khảo một số góc học tập</vt:lpstr>
      <vt:lpstr>VẬN DỤNG</vt:lpstr>
      <vt:lpstr>KẾT LUẬN CHUNG</vt:lpstr>
      <vt:lpstr>HƯỚNG DẪN VỀ NHÀ</vt:lpstr>
      <vt:lpstr>Cảm ơn thầy cô và các em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VÀ CÁC EM </dc:title>
  <dc:creator>84327040458</dc:creator>
  <cp:lastModifiedBy>84327040458</cp:lastModifiedBy>
  <cp:revision>78</cp:revision>
  <dcterms:created xsi:type="dcterms:W3CDTF">2022-11-22T13:59:32Z</dcterms:created>
  <dcterms:modified xsi:type="dcterms:W3CDTF">2022-11-23T15:18:08Z</dcterms:modified>
</cp:coreProperties>
</file>